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0"/>
  </p:notesMasterIdLst>
  <p:sldIdLst>
    <p:sldId id="725" r:id="rId5"/>
    <p:sldId id="749" r:id="rId6"/>
    <p:sldId id="319" r:id="rId7"/>
    <p:sldId id="726" r:id="rId8"/>
    <p:sldId id="718" r:id="rId9"/>
    <p:sldId id="733" r:id="rId10"/>
    <p:sldId id="727" r:id="rId11"/>
    <p:sldId id="734" r:id="rId12"/>
    <p:sldId id="744" r:id="rId13"/>
    <p:sldId id="719" r:id="rId14"/>
    <p:sldId id="736" r:id="rId15"/>
    <p:sldId id="728" r:id="rId16"/>
    <p:sldId id="737" r:id="rId17"/>
    <p:sldId id="745" r:id="rId18"/>
    <p:sldId id="720" r:id="rId19"/>
    <p:sldId id="735" r:id="rId20"/>
    <p:sldId id="729" r:id="rId21"/>
    <p:sldId id="738" r:id="rId22"/>
    <p:sldId id="746" r:id="rId23"/>
    <p:sldId id="721" r:id="rId24"/>
    <p:sldId id="739" r:id="rId25"/>
    <p:sldId id="730" r:id="rId26"/>
    <p:sldId id="740" r:id="rId27"/>
    <p:sldId id="747" r:id="rId28"/>
    <p:sldId id="722" r:id="rId29"/>
    <p:sldId id="741" r:id="rId30"/>
    <p:sldId id="731" r:id="rId31"/>
    <p:sldId id="742" r:id="rId32"/>
    <p:sldId id="748" r:id="rId33"/>
    <p:sldId id="732" r:id="rId34"/>
    <p:sldId id="743" r:id="rId35"/>
    <p:sldId id="349" r:id="rId36"/>
    <p:sldId id="348" r:id="rId37"/>
    <p:sldId id="353" r:id="rId38"/>
    <p:sldId id="300" r:id="rId39"/>
  </p:sldIdLst>
  <p:sldSz cx="9144000" cy="6858000" type="screen4x3"/>
  <p:notesSz cx="6858000" cy="9926638"/>
  <p:embeddedFontLst>
    <p:embeddedFont>
      <p:font typeface="Calibri" panose="020F0502020204030204" pitchFamily="34" charset="0"/>
      <p:regular r:id="rId41"/>
      <p:bold r:id="rId42"/>
      <p:italic r:id="rId43"/>
      <p:boldItalic r:id="rId44"/>
    </p:embeddedFont>
    <p:embeddedFont>
      <p:font typeface="Gotham Rounded Book" pitchFamily="50" charset="0"/>
      <p:regular r:id="rId45"/>
      <p:italic r:id="rId46"/>
    </p:embeddedFont>
    <p:embeddedFont>
      <p:font typeface="Segoe UI" panose="020B0502040204020203" pitchFamily="34" charset="0"/>
      <p:regular r:id="rId47"/>
      <p:bold r:id="rId48"/>
      <p:italic r:id="rId49"/>
      <p:boldItalic r:id="rId50"/>
    </p:embeddedFont>
  </p:embeddedFontLst>
  <p:defaultTextStyle>
    <a:defPPr>
      <a:defRPr lang="en-GB"/>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Dylan" initials="JD" lastIdx="1" clrIdx="0">
    <p:extLst>
      <p:ext uri="{19B8F6BF-5375-455C-9EA6-DF929625EA0E}">
        <p15:presenceInfo xmlns:p15="http://schemas.microsoft.com/office/powerpoint/2012/main" userId="S::jonedy@wjec.co.uk::40dac1d7-80bf-4516-a0c9-3b0e5770065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DFF"/>
    <a:srgbClr val="E55A0F"/>
    <a:srgbClr val="F79646"/>
    <a:srgbClr val="009ED6"/>
    <a:srgbClr val="8064A2"/>
    <a:srgbClr val="5EAFA6"/>
    <a:srgbClr val="9BBB59"/>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3797AE-F54D-47F6-8DF1-F86DD7725816}" v="1" dt="2021-11-24T13:00:22.9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611" autoAdjust="0"/>
  </p:normalViewPr>
  <p:slideViewPr>
    <p:cSldViewPr snapToGrid="0" snapToObjects="1">
      <p:cViewPr varScale="1">
        <p:scale>
          <a:sx n="58" d="100"/>
          <a:sy n="58" d="100"/>
        </p:scale>
        <p:origin x="2170"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57"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es, Dylan" userId="40dac1d7-80bf-4516-a0c9-3b0e57700650" providerId="ADAL" clId="{C0F2401F-12B9-4864-865B-E727EC68E357}"/>
    <pc:docChg chg="modSld">
      <pc:chgData name="Jones, Dylan" userId="40dac1d7-80bf-4516-a0c9-3b0e57700650" providerId="ADAL" clId="{C0F2401F-12B9-4864-865B-E727EC68E357}" dt="2021-02-24T17:35:28.245" v="4" actId="255"/>
      <pc:docMkLst>
        <pc:docMk/>
      </pc:docMkLst>
      <pc:sldChg chg="addSp modSp">
        <pc:chgData name="Jones, Dylan" userId="40dac1d7-80bf-4516-a0c9-3b0e57700650" providerId="ADAL" clId="{C0F2401F-12B9-4864-865B-E727EC68E357}" dt="2021-02-24T17:35:28.245" v="4" actId="255"/>
        <pc:sldMkLst>
          <pc:docMk/>
          <pc:sldMk cId="2113673396" sldId="749"/>
        </pc:sldMkLst>
        <pc:spChg chg="add mod">
          <ac:chgData name="Jones, Dylan" userId="40dac1d7-80bf-4516-a0c9-3b0e57700650" providerId="ADAL" clId="{C0F2401F-12B9-4864-865B-E727EC68E357}" dt="2021-02-24T17:35:28.245" v="4" actId="255"/>
          <ac:spMkLst>
            <pc:docMk/>
            <pc:sldMk cId="2113673396" sldId="749"/>
            <ac:spMk id="2" creationId="{35B07744-2177-47C3-A1DB-26AA0C7646EA}"/>
          </ac:spMkLst>
        </pc:spChg>
        <pc:spChg chg="mod">
          <ac:chgData name="Jones, Dylan" userId="40dac1d7-80bf-4516-a0c9-3b0e57700650" providerId="ADAL" clId="{C0F2401F-12B9-4864-865B-E727EC68E357}" dt="2021-02-24T17:34:56.865" v="0" actId="6549"/>
          <ac:spMkLst>
            <pc:docMk/>
            <pc:sldMk cId="2113673396" sldId="749"/>
            <ac:spMk id="3" creationId="{00000000-0000-0000-0000-000000000000}"/>
          </ac:spMkLst>
        </pc:spChg>
      </pc:sldChg>
    </pc:docChg>
  </pc:docChgLst>
  <pc:docChgLst>
    <pc:chgData name="Huws, Rhys" userId="21c193d3-9a32-4f8d-aa0d-0af761b5149e" providerId="ADAL" clId="{8F6D7602-ADFD-4491-A25E-E81215C4E38D}"/>
    <pc:docChg chg="custSel modSld">
      <pc:chgData name="Huws, Rhys" userId="21c193d3-9a32-4f8d-aa0d-0af761b5149e" providerId="ADAL" clId="{8F6D7602-ADFD-4491-A25E-E81215C4E38D}" dt="2021-03-08T20:58:32.686" v="2" actId="33524"/>
      <pc:docMkLst>
        <pc:docMk/>
      </pc:docMkLst>
      <pc:sldChg chg="modSp">
        <pc:chgData name="Huws, Rhys" userId="21c193d3-9a32-4f8d-aa0d-0af761b5149e" providerId="ADAL" clId="{8F6D7602-ADFD-4491-A25E-E81215C4E38D}" dt="2021-03-08T20:58:32.686" v="2" actId="33524"/>
        <pc:sldMkLst>
          <pc:docMk/>
          <pc:sldMk cId="3648028614" sldId="750"/>
        </pc:sldMkLst>
        <pc:spChg chg="mod">
          <ac:chgData name="Huws, Rhys" userId="21c193d3-9a32-4f8d-aa0d-0af761b5149e" providerId="ADAL" clId="{8F6D7602-ADFD-4491-A25E-E81215C4E38D}" dt="2021-03-08T20:58:32.686" v="2" actId="33524"/>
          <ac:spMkLst>
            <pc:docMk/>
            <pc:sldMk cId="3648028614" sldId="750"/>
            <ac:spMk id="4" creationId="{30EC622E-5515-4883-A1C8-E53862F1EF9D}"/>
          </ac:spMkLst>
        </pc:spChg>
      </pc:sldChg>
    </pc:docChg>
  </pc:docChgLst>
  <pc:docChgLst>
    <pc:chgData name="Jones, Dylan" userId="40dac1d7-80bf-4516-a0c9-3b0e57700650" providerId="ADAL" clId="{A3334C4F-9420-4FC4-8238-E8EDD899EA1B}"/>
    <pc:docChg chg="delSld">
      <pc:chgData name="Jones, Dylan" userId="40dac1d7-80bf-4516-a0c9-3b0e57700650" providerId="ADAL" clId="{A3334C4F-9420-4FC4-8238-E8EDD899EA1B}" dt="2021-03-02T19:01:14.797" v="0" actId="2696"/>
      <pc:docMkLst>
        <pc:docMk/>
      </pc:docMkLst>
      <pc:sldChg chg="del">
        <pc:chgData name="Jones, Dylan" userId="40dac1d7-80bf-4516-a0c9-3b0e57700650" providerId="ADAL" clId="{A3334C4F-9420-4FC4-8238-E8EDD899EA1B}" dt="2021-03-02T19:01:14.797" v="0" actId="2696"/>
        <pc:sldMkLst>
          <pc:docMk/>
          <pc:sldMk cId="2734437637" sldId="321"/>
        </pc:sldMkLst>
      </pc:sldChg>
    </pc:docChg>
  </pc:docChgLst>
  <pc:docChgLst>
    <pc:chgData name="Morgan, Eira" userId="6859103c-ab02-449e-bd59-9afdd3ea31c1" providerId="ADAL" clId="{343797AE-F54D-47F6-8DF1-F86DD7725816}"/>
    <pc:docChg chg="addSld delSld modSld">
      <pc:chgData name="Morgan, Eira" userId="6859103c-ab02-449e-bd59-9afdd3ea31c1" providerId="ADAL" clId="{343797AE-F54D-47F6-8DF1-F86DD7725816}" dt="2021-11-24T13:00:22.912" v="6"/>
      <pc:docMkLst>
        <pc:docMk/>
      </pc:docMkLst>
      <pc:sldChg chg="del">
        <pc:chgData name="Morgan, Eira" userId="6859103c-ab02-449e-bd59-9afdd3ea31c1" providerId="ADAL" clId="{343797AE-F54D-47F6-8DF1-F86DD7725816}" dt="2021-11-24T11:01:48.445" v="5" actId="47"/>
        <pc:sldMkLst>
          <pc:docMk/>
          <pc:sldMk cId="3775335939" sldId="330"/>
        </pc:sldMkLst>
      </pc:sldChg>
      <pc:sldChg chg="del">
        <pc:chgData name="Morgan, Eira" userId="6859103c-ab02-449e-bd59-9afdd3ea31c1" providerId="ADAL" clId="{343797AE-F54D-47F6-8DF1-F86DD7725816}" dt="2021-11-24T11:01:17.238" v="2" actId="47"/>
        <pc:sldMkLst>
          <pc:docMk/>
          <pc:sldMk cId="3357169510" sldId="332"/>
        </pc:sldMkLst>
      </pc:sldChg>
      <pc:sldChg chg="add">
        <pc:chgData name="Morgan, Eira" userId="6859103c-ab02-449e-bd59-9afdd3ea31c1" providerId="ADAL" clId="{343797AE-F54D-47F6-8DF1-F86DD7725816}" dt="2021-11-24T13:00:22.912" v="6"/>
        <pc:sldMkLst>
          <pc:docMk/>
          <pc:sldMk cId="32028209" sldId="348"/>
        </pc:sldMkLst>
      </pc:sldChg>
      <pc:sldChg chg="add">
        <pc:chgData name="Morgan, Eira" userId="6859103c-ab02-449e-bd59-9afdd3ea31c1" providerId="ADAL" clId="{343797AE-F54D-47F6-8DF1-F86DD7725816}" dt="2021-11-24T13:00:22.912" v="6"/>
        <pc:sldMkLst>
          <pc:docMk/>
          <pc:sldMk cId="2353886" sldId="349"/>
        </pc:sldMkLst>
      </pc:sldChg>
      <pc:sldChg chg="add">
        <pc:chgData name="Morgan, Eira" userId="6859103c-ab02-449e-bd59-9afdd3ea31c1" providerId="ADAL" clId="{343797AE-F54D-47F6-8DF1-F86DD7725816}" dt="2021-11-24T13:00:22.912" v="6"/>
        <pc:sldMkLst>
          <pc:docMk/>
          <pc:sldMk cId="498459332" sldId="353"/>
        </pc:sldMkLst>
      </pc:sldChg>
      <pc:sldChg chg="del">
        <pc:chgData name="Morgan, Eira" userId="6859103c-ab02-449e-bd59-9afdd3ea31c1" providerId="ADAL" clId="{343797AE-F54D-47F6-8DF1-F86DD7725816}" dt="2021-11-24T11:01:43.251" v="3" actId="47"/>
        <pc:sldMkLst>
          <pc:docMk/>
          <pc:sldMk cId="1117383722" sldId="356"/>
        </pc:sldMkLst>
      </pc:sldChg>
      <pc:sldChg chg="modSp mod">
        <pc:chgData name="Morgan, Eira" userId="6859103c-ab02-449e-bd59-9afdd3ea31c1" providerId="ADAL" clId="{343797AE-F54D-47F6-8DF1-F86DD7725816}" dt="2021-11-24T11:01:04.477" v="1" actId="20577"/>
        <pc:sldMkLst>
          <pc:docMk/>
          <pc:sldMk cId="0" sldId="725"/>
        </pc:sldMkLst>
        <pc:spChg chg="mod">
          <ac:chgData name="Morgan, Eira" userId="6859103c-ab02-449e-bd59-9afdd3ea31c1" providerId="ADAL" clId="{343797AE-F54D-47F6-8DF1-F86DD7725816}" dt="2021-11-24T11:01:04.477" v="1" actId="20577"/>
          <ac:spMkLst>
            <pc:docMk/>
            <pc:sldMk cId="0" sldId="725"/>
            <ac:spMk id="7" creationId="{999D4372-2EBD-4C20-99D5-C39B042CA135}"/>
          </ac:spMkLst>
        </pc:spChg>
      </pc:sldChg>
      <pc:sldChg chg="del">
        <pc:chgData name="Morgan, Eira" userId="6859103c-ab02-449e-bd59-9afdd3ea31c1" providerId="ADAL" clId="{343797AE-F54D-47F6-8DF1-F86DD7725816}" dt="2021-11-24T11:01:46.348" v="4" actId="47"/>
        <pc:sldMkLst>
          <pc:docMk/>
          <pc:sldMk cId="3648028614" sldId="750"/>
        </pc:sldMkLst>
      </pc:sldChg>
    </pc:docChg>
  </pc:docChgLst>
  <pc:docChgLst>
    <pc:chgData name="Dodge, Rachel" userId="9280a414-66b2-46b4-82df-18006a318332" providerId="ADAL" clId="{F6F3F309-DB66-40FE-9D9C-2211E978ACD8}"/>
    <pc:docChg chg="custSel modSld">
      <pc:chgData name="Dodge, Rachel" userId="9280a414-66b2-46b4-82df-18006a318332" providerId="ADAL" clId="{F6F3F309-DB66-40FE-9D9C-2211E978ACD8}" dt="2021-03-03T10:17:35.643" v="5" actId="478"/>
      <pc:docMkLst>
        <pc:docMk/>
      </pc:docMkLst>
      <pc:sldChg chg="modSp">
        <pc:chgData name="Dodge, Rachel" userId="9280a414-66b2-46b4-82df-18006a318332" providerId="ADAL" clId="{F6F3F309-DB66-40FE-9D9C-2211E978ACD8}" dt="2021-03-03T09:43:48.010" v="0" actId="255"/>
        <pc:sldMkLst>
          <pc:docMk/>
          <pc:sldMk cId="0" sldId="725"/>
        </pc:sldMkLst>
        <pc:spChg chg="mod">
          <ac:chgData name="Dodge, Rachel" userId="9280a414-66b2-46b4-82df-18006a318332" providerId="ADAL" clId="{F6F3F309-DB66-40FE-9D9C-2211E978ACD8}" dt="2021-03-03T09:43:48.010" v="0" actId="255"/>
          <ac:spMkLst>
            <pc:docMk/>
            <pc:sldMk cId="0" sldId="725"/>
            <ac:spMk id="7" creationId="{999D4372-2EBD-4C20-99D5-C39B042CA135}"/>
          </ac:spMkLst>
        </pc:spChg>
      </pc:sldChg>
      <pc:sldChg chg="delSp">
        <pc:chgData name="Dodge, Rachel" userId="9280a414-66b2-46b4-82df-18006a318332" providerId="ADAL" clId="{F6F3F309-DB66-40FE-9D9C-2211E978ACD8}" dt="2021-03-03T10:16:59.282" v="1"/>
        <pc:sldMkLst>
          <pc:docMk/>
          <pc:sldMk cId="3202510736" sldId="733"/>
        </pc:sldMkLst>
        <pc:picChg chg="del">
          <ac:chgData name="Dodge, Rachel" userId="9280a414-66b2-46b4-82df-18006a318332" providerId="ADAL" clId="{F6F3F309-DB66-40FE-9D9C-2211E978ACD8}" dt="2021-03-03T10:16:59.282" v="1"/>
          <ac:picMkLst>
            <pc:docMk/>
            <pc:sldMk cId="3202510736" sldId="733"/>
            <ac:picMk id="12291" creationId="{8FE91848-B4DD-4575-8692-CF700FD07785}"/>
          </ac:picMkLst>
        </pc:picChg>
      </pc:sldChg>
      <pc:sldChg chg="delSp">
        <pc:chgData name="Dodge, Rachel" userId="9280a414-66b2-46b4-82df-18006a318332" providerId="ADAL" clId="{F6F3F309-DB66-40FE-9D9C-2211E978ACD8}" dt="2021-03-03T10:17:21.452" v="3" actId="478"/>
        <pc:sldMkLst>
          <pc:docMk/>
          <pc:sldMk cId="4199062827" sldId="735"/>
        </pc:sldMkLst>
        <pc:picChg chg="del">
          <ac:chgData name="Dodge, Rachel" userId="9280a414-66b2-46b4-82df-18006a318332" providerId="ADAL" clId="{F6F3F309-DB66-40FE-9D9C-2211E978ACD8}" dt="2021-03-03T10:17:21.452" v="3" actId="478"/>
          <ac:picMkLst>
            <pc:docMk/>
            <pc:sldMk cId="4199062827" sldId="735"/>
            <ac:picMk id="16387" creationId="{4D3906C4-9B8B-487F-A635-C900B948C1D5}"/>
          </ac:picMkLst>
        </pc:picChg>
      </pc:sldChg>
      <pc:sldChg chg="delSp">
        <pc:chgData name="Dodge, Rachel" userId="9280a414-66b2-46b4-82df-18006a318332" providerId="ADAL" clId="{F6F3F309-DB66-40FE-9D9C-2211E978ACD8}" dt="2021-03-03T10:17:12.844" v="2" actId="478"/>
        <pc:sldMkLst>
          <pc:docMk/>
          <pc:sldMk cId="348706579" sldId="736"/>
        </pc:sldMkLst>
        <pc:picChg chg="del">
          <ac:chgData name="Dodge, Rachel" userId="9280a414-66b2-46b4-82df-18006a318332" providerId="ADAL" clId="{F6F3F309-DB66-40FE-9D9C-2211E978ACD8}" dt="2021-03-03T10:17:12.844" v="2" actId="478"/>
          <ac:picMkLst>
            <pc:docMk/>
            <pc:sldMk cId="348706579" sldId="736"/>
            <ac:picMk id="14339" creationId="{7068A89F-ED43-4804-914B-3760172940AE}"/>
          </ac:picMkLst>
        </pc:picChg>
      </pc:sldChg>
      <pc:sldChg chg="delSp">
        <pc:chgData name="Dodge, Rachel" userId="9280a414-66b2-46b4-82df-18006a318332" providerId="ADAL" clId="{F6F3F309-DB66-40FE-9D9C-2211E978ACD8}" dt="2021-03-03T10:17:28.460" v="4" actId="478"/>
        <pc:sldMkLst>
          <pc:docMk/>
          <pc:sldMk cId="3143735601" sldId="739"/>
        </pc:sldMkLst>
        <pc:picChg chg="del">
          <ac:chgData name="Dodge, Rachel" userId="9280a414-66b2-46b4-82df-18006a318332" providerId="ADAL" clId="{F6F3F309-DB66-40FE-9D9C-2211E978ACD8}" dt="2021-03-03T10:17:28.460" v="4" actId="478"/>
          <ac:picMkLst>
            <pc:docMk/>
            <pc:sldMk cId="3143735601" sldId="739"/>
            <ac:picMk id="18435" creationId="{D658EFA4-AB95-45C7-9783-594B0342921F}"/>
          </ac:picMkLst>
        </pc:picChg>
      </pc:sldChg>
      <pc:sldChg chg="delSp">
        <pc:chgData name="Dodge, Rachel" userId="9280a414-66b2-46b4-82df-18006a318332" providerId="ADAL" clId="{F6F3F309-DB66-40FE-9D9C-2211E978ACD8}" dt="2021-03-03T10:17:35.643" v="5" actId="478"/>
        <pc:sldMkLst>
          <pc:docMk/>
          <pc:sldMk cId="1196146175" sldId="741"/>
        </pc:sldMkLst>
        <pc:picChg chg="del">
          <ac:chgData name="Dodge, Rachel" userId="9280a414-66b2-46b4-82df-18006a318332" providerId="ADAL" clId="{F6F3F309-DB66-40FE-9D9C-2211E978ACD8}" dt="2021-03-03T10:17:35.643" v="5" actId="478"/>
          <ac:picMkLst>
            <pc:docMk/>
            <pc:sldMk cId="1196146175" sldId="741"/>
            <ac:picMk id="20483" creationId="{5D178971-18F7-4B4F-966C-EA7CB0B000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941C4C-D7AB-46A9-AB61-3440AEBDB9EE}"/>
              </a:ext>
            </a:extLst>
          </p:cNvPr>
          <p:cNvSpPr>
            <a:spLocks noGrp="1"/>
          </p:cNvSpPr>
          <p:nvPr>
            <p:ph type="hdr" sz="quarter"/>
          </p:nvPr>
        </p:nvSpPr>
        <p:spPr>
          <a:xfrm>
            <a:off x="0" y="0"/>
            <a:ext cx="2971800" cy="496888"/>
          </a:xfrm>
          <a:prstGeom prst="rect">
            <a:avLst/>
          </a:prstGeom>
        </p:spPr>
        <p:txBody>
          <a:bodyPr vert="horz" lIns="91440" tIns="45720" rIns="91440" bIns="45720" rtlCol="0"/>
          <a:lstStyle>
            <a:lvl1pPr algn="l" eaLnBrk="1" hangingPunct="1">
              <a:defRPr sz="1200">
                <a:ea typeface="ＭＳ Ｐゴシック" pitchFamily="1" charset="-128"/>
              </a:defRPr>
            </a:lvl1pPr>
          </a:lstStyle>
          <a:p>
            <a:pPr>
              <a:defRPr/>
            </a:pPr>
            <a:endParaRPr lang="en-GB" dirty="0"/>
          </a:p>
        </p:txBody>
      </p:sp>
      <p:sp>
        <p:nvSpPr>
          <p:cNvPr id="3" name="Date Placeholder 2">
            <a:extLst>
              <a:ext uri="{FF2B5EF4-FFF2-40B4-BE49-F238E27FC236}">
                <a16:creationId xmlns:a16="http://schemas.microsoft.com/office/drawing/2014/main" id="{92EE5127-690B-49F5-B8AC-C33CA4A459E3}"/>
              </a:ext>
            </a:extLst>
          </p:cNvPr>
          <p:cNvSpPr>
            <a:spLocks noGrp="1"/>
          </p:cNvSpPr>
          <p:nvPr>
            <p:ph type="dt" idx="1"/>
          </p:nvPr>
        </p:nvSpPr>
        <p:spPr>
          <a:xfrm>
            <a:off x="3884613" y="0"/>
            <a:ext cx="2971800" cy="496888"/>
          </a:xfrm>
          <a:prstGeom prst="rect">
            <a:avLst/>
          </a:prstGeom>
        </p:spPr>
        <p:txBody>
          <a:bodyPr vert="horz" lIns="91440" tIns="45720" rIns="91440" bIns="45720" rtlCol="0"/>
          <a:lstStyle>
            <a:lvl1pPr algn="r" eaLnBrk="1" hangingPunct="1">
              <a:defRPr sz="1200">
                <a:ea typeface="ＭＳ Ｐゴシック" pitchFamily="1" charset="-128"/>
              </a:defRPr>
            </a:lvl1pPr>
          </a:lstStyle>
          <a:p>
            <a:pPr>
              <a:defRPr/>
            </a:pPr>
            <a:fld id="{A2DC7D6E-EF1B-4DA9-8843-A6E4D2589C90}" type="datetimeFigureOut">
              <a:rPr lang="en-GB"/>
              <a:pPr>
                <a:defRPr/>
              </a:pPr>
              <a:t>24/11/2021</a:t>
            </a:fld>
            <a:endParaRPr lang="en-GB" dirty="0"/>
          </a:p>
        </p:txBody>
      </p:sp>
      <p:sp>
        <p:nvSpPr>
          <p:cNvPr id="4" name="Slide Image Placeholder 3">
            <a:extLst>
              <a:ext uri="{FF2B5EF4-FFF2-40B4-BE49-F238E27FC236}">
                <a16:creationId xmlns:a16="http://schemas.microsoft.com/office/drawing/2014/main" id="{D7EB1D26-721C-4AE8-AC1A-DDFFC3A95379}"/>
              </a:ext>
            </a:extLst>
          </p:cNvPr>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a:extLst>
              <a:ext uri="{FF2B5EF4-FFF2-40B4-BE49-F238E27FC236}">
                <a16:creationId xmlns:a16="http://schemas.microsoft.com/office/drawing/2014/main" id="{2B9B8373-E39D-4FFE-BF0D-365CF5B34FD9}"/>
              </a:ext>
            </a:extLst>
          </p:cNvPr>
          <p:cNvSpPr>
            <a:spLocks noGrp="1"/>
          </p:cNvSpPr>
          <p:nvPr>
            <p:ph type="body" sz="quarter" idx="3"/>
          </p:nvPr>
        </p:nvSpPr>
        <p:spPr>
          <a:xfrm>
            <a:off x="685800" y="4716463"/>
            <a:ext cx="5486400" cy="4465637"/>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4B81CCBC-7AEE-49F7-BCAC-6EA0E1394CB1}"/>
              </a:ext>
            </a:extLst>
          </p:cNvPr>
          <p:cNvSpPr>
            <a:spLocks noGrp="1"/>
          </p:cNvSpPr>
          <p:nvPr>
            <p:ph type="ftr" sz="quarter" idx="4"/>
          </p:nvPr>
        </p:nvSpPr>
        <p:spPr>
          <a:xfrm>
            <a:off x="0" y="9428163"/>
            <a:ext cx="2971800" cy="496887"/>
          </a:xfrm>
          <a:prstGeom prst="rect">
            <a:avLst/>
          </a:prstGeom>
        </p:spPr>
        <p:txBody>
          <a:bodyPr vert="horz" lIns="91440" tIns="45720" rIns="91440" bIns="45720" rtlCol="0" anchor="b"/>
          <a:lstStyle>
            <a:lvl1pPr algn="l" eaLnBrk="1" hangingPunct="1">
              <a:defRPr sz="1200">
                <a:ea typeface="ＭＳ Ｐゴシック" pitchFamily="1" charset="-128"/>
              </a:defRPr>
            </a:lvl1pPr>
          </a:lstStyle>
          <a:p>
            <a:pPr>
              <a:defRPr/>
            </a:pPr>
            <a:endParaRPr lang="en-GB" dirty="0"/>
          </a:p>
        </p:txBody>
      </p:sp>
      <p:sp>
        <p:nvSpPr>
          <p:cNvPr id="7" name="Slide Number Placeholder 6">
            <a:extLst>
              <a:ext uri="{FF2B5EF4-FFF2-40B4-BE49-F238E27FC236}">
                <a16:creationId xmlns:a16="http://schemas.microsoft.com/office/drawing/2014/main" id="{887F59F0-A5C3-4FA4-88E9-099641F9BBDC}"/>
              </a:ext>
            </a:extLst>
          </p:cNvPr>
          <p:cNvSpPr>
            <a:spLocks noGrp="1"/>
          </p:cNvSpPr>
          <p:nvPr>
            <p:ph type="sldNum" sz="quarter" idx="5"/>
          </p:nvPr>
        </p:nvSpPr>
        <p:spPr>
          <a:xfrm>
            <a:off x="3884613" y="9428163"/>
            <a:ext cx="29718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B012886-170A-48FA-8949-64247B2317F4}" type="slidenum">
              <a:rPr lang="en-GB" altLang="en-US"/>
              <a:pPr>
                <a:defRPr/>
              </a:pPr>
              <a:t>‹#›</a:t>
            </a:fld>
            <a:endParaRPr lang="en-GB" altLang="en-US" dirty="0"/>
          </a:p>
        </p:txBody>
      </p:sp>
    </p:spTree>
    <p:extLst>
      <p:ext uri="{BB962C8B-B14F-4D97-AF65-F5344CB8AC3E}">
        <p14:creationId xmlns:p14="http://schemas.microsoft.com/office/powerpoint/2010/main" val="1082485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FF7EAB59-4E7F-4EE4-BDCB-6BB3D4F857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71" name="Notes Placeholder 2">
            <a:extLst>
              <a:ext uri="{FF2B5EF4-FFF2-40B4-BE49-F238E27FC236}">
                <a16:creationId xmlns:a16="http://schemas.microsoft.com/office/drawing/2014/main" id="{01E8B3A3-BACF-4507-B182-6D1710A29A23}"/>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Welcome to the GCSE History marking guidance for the Unit 1 Study in Depth papers. Please note that although the focus of this marking guidance is on the summer 2019 Depression, War and Recovery paper, the advice provided on each question applies equally to all Unit 1 examination papers.</a:t>
            </a:r>
            <a:endParaRPr lang="en-GB" altLang="en-US" dirty="0"/>
          </a:p>
          <a:p>
            <a:pPr eaLnBrk="1" hangingPunct="1">
              <a:spcBef>
                <a:spcPct val="0"/>
              </a:spcBef>
            </a:pPr>
            <a:endParaRPr lang="en-GB" altLang="en-US" dirty="0"/>
          </a:p>
        </p:txBody>
      </p:sp>
      <p:sp>
        <p:nvSpPr>
          <p:cNvPr id="7172" name="Slide Number Placeholder 3">
            <a:extLst>
              <a:ext uri="{FF2B5EF4-FFF2-40B4-BE49-F238E27FC236}">
                <a16:creationId xmlns:a16="http://schemas.microsoft.com/office/drawing/2014/main" id="{F66CFA59-FF07-48C6-8390-6C410ACD0105}"/>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188D790-76D1-4FB9-AB13-BF38D16DDEC1}" type="slidenum">
              <a:rPr lang="en-GB" altLang="en-US" smtClean="0"/>
              <a:pPr/>
              <a:t>1</a:t>
            </a:fld>
            <a:endParaRPr lang="en-GB"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8BF2CDD5-5CBC-429E-90C9-E0A7FD99D8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3" name="Notes Placeholder 2">
            <a:extLst>
              <a:ext uri="{FF2B5EF4-FFF2-40B4-BE49-F238E27FC236}">
                <a16:creationId xmlns:a16="http://schemas.microsoft.com/office/drawing/2014/main" id="{2FE701B0-11F0-4F77-83DD-981762E71398}"/>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5364" name="Slide Number Placeholder 3">
            <a:extLst>
              <a:ext uri="{FF2B5EF4-FFF2-40B4-BE49-F238E27FC236}">
                <a16:creationId xmlns:a16="http://schemas.microsoft.com/office/drawing/2014/main" id="{7D5D8865-A320-4E40-8B45-CAEF98970F5D}"/>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6858240-CB36-4EFB-9C95-322E3688457C}" type="slidenum">
              <a:rPr lang="en-GB" altLang="en-US" smtClean="0"/>
              <a:pPr/>
              <a:t>11</a:t>
            </a:fld>
            <a:endParaRPr lang="en-GB" altLang="en-US" dirty="0"/>
          </a:p>
        </p:txBody>
      </p:sp>
    </p:spTree>
    <p:extLst>
      <p:ext uri="{BB962C8B-B14F-4D97-AF65-F5344CB8AC3E}">
        <p14:creationId xmlns:p14="http://schemas.microsoft.com/office/powerpoint/2010/main" val="1920125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question assesses AO1 and AO3  - underline in </a:t>
            </a:r>
            <a:r>
              <a:rPr lang="en-GB" b="1" u="none" noProof="0" dirty="0">
                <a:solidFill>
                  <a:srgbClr val="FF0000"/>
                </a:solidFill>
              </a:rPr>
              <a:t>red</a:t>
            </a:r>
            <a:r>
              <a:rPr lang="en-GB" b="1" u="sng" noProof="0" dirty="0">
                <a:solidFill>
                  <a:srgbClr val="FF0000"/>
                </a:solidFill>
              </a:rPr>
              <a:t> </a:t>
            </a:r>
            <a:r>
              <a:rPr lang="en-GB" noProof="0" dirty="0"/>
              <a:t>where an example of AO1 is seen. </a:t>
            </a:r>
            <a:r>
              <a:rPr lang="en-GB" noProof="0" dirty="0">
                <a:highlight>
                  <a:srgbClr val="FFFF00"/>
                </a:highlight>
              </a:rPr>
              <a:t>Highlight AO3 in yellow</a:t>
            </a:r>
            <a:r>
              <a:rPr lang="en-GB" noProof="0" dirty="0"/>
              <a:t>.</a:t>
            </a:r>
          </a:p>
          <a:p>
            <a:endParaRPr lang="en-GB" noProof="0" dirty="0"/>
          </a:p>
          <a:p>
            <a:r>
              <a:rPr lang="en-GB" b="1" noProof="0" dirty="0"/>
              <a:t>For AO1 </a:t>
            </a:r>
          </a:p>
          <a:p>
            <a:r>
              <a:rPr lang="en-GB" noProof="0" dirty="0"/>
              <a:t>Band 1 responses are basic – some understanding of key issue shown - </a:t>
            </a:r>
            <a:r>
              <a:rPr lang="en-GB" b="1" noProof="0" dirty="0"/>
              <a:t>1 mark</a:t>
            </a:r>
          </a:p>
          <a:p>
            <a:r>
              <a:rPr lang="en-GB" noProof="0" dirty="0"/>
              <a:t>Band 2 responses show detailed understanding of the key issue – </a:t>
            </a:r>
            <a:r>
              <a:rPr lang="en-GB" b="1" noProof="0" dirty="0"/>
              <a:t>2 marks</a:t>
            </a:r>
          </a:p>
          <a:p>
            <a:endParaRPr lang="en-GB" noProof="0" dirty="0"/>
          </a:p>
          <a:p>
            <a:r>
              <a:rPr lang="en-GB" b="1" noProof="0" dirty="0"/>
              <a:t>For AO3</a:t>
            </a:r>
          </a:p>
          <a:p>
            <a:r>
              <a:rPr lang="en-GB" noProof="0" dirty="0"/>
              <a:t>Band 1 responses show a basic judgement about the source – no real source analysis or evaluation here. </a:t>
            </a:r>
            <a:r>
              <a:rPr lang="en-GB" b="1" noProof="0" dirty="0"/>
              <a:t>1 mark</a:t>
            </a:r>
          </a:p>
          <a:p>
            <a:r>
              <a:rPr lang="en-GB" noProof="0" dirty="0"/>
              <a:t>Band 2 responses make a judgement with some support. The answer goes beyond describing the source - </a:t>
            </a:r>
            <a:r>
              <a:rPr lang="en-GB" b="1" noProof="0" dirty="0"/>
              <a:t>2 marks</a:t>
            </a:r>
          </a:p>
          <a:p>
            <a:r>
              <a:rPr lang="en-GB" noProof="0" dirty="0"/>
              <a:t>Band 3 responses fully evaluate the accuracy– strengths and limitations of the source are clearly considered to reach Band 3. There needs to be a substantiated judgement as to the accuracy of the source in context to reach Band 3. The answer clearly addresses the attribution - </a:t>
            </a:r>
            <a:r>
              <a:rPr lang="en-GB" b="1" noProof="0" dirty="0"/>
              <a:t>3 or 4 marks</a:t>
            </a: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12</a:t>
            </a:fld>
            <a:endParaRPr lang="en-GB" altLang="en-US" dirty="0"/>
          </a:p>
        </p:txBody>
      </p:sp>
    </p:spTree>
    <p:extLst>
      <p:ext uri="{BB962C8B-B14F-4D97-AF65-F5344CB8AC3E}">
        <p14:creationId xmlns:p14="http://schemas.microsoft.com/office/powerpoint/2010/main" val="3389651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13</a:t>
            </a:fld>
            <a:endParaRPr lang="en-GB" altLang="en-US" dirty="0"/>
          </a:p>
        </p:txBody>
      </p:sp>
    </p:spTree>
    <p:extLst>
      <p:ext uri="{BB962C8B-B14F-4D97-AF65-F5344CB8AC3E}">
        <p14:creationId xmlns:p14="http://schemas.microsoft.com/office/powerpoint/2010/main" val="1666032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14</a:t>
            </a:fld>
            <a:endParaRPr lang="en-GB" altLang="en-US" dirty="0"/>
          </a:p>
        </p:txBody>
      </p:sp>
    </p:spTree>
    <p:extLst>
      <p:ext uri="{BB962C8B-B14F-4D97-AF65-F5344CB8AC3E}">
        <p14:creationId xmlns:p14="http://schemas.microsoft.com/office/powerpoint/2010/main" val="78314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A17C26D6-A671-4E50-B74B-A69685CC0F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a:extLst>
              <a:ext uri="{FF2B5EF4-FFF2-40B4-BE49-F238E27FC236}">
                <a16:creationId xmlns:a16="http://schemas.microsoft.com/office/drawing/2014/main" id="{7B01C9EA-5847-4EBD-BAE5-ADB23FA3E60F}"/>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Question 3 is focused on two assessment objectives – knowledge and understanding of the topic mentioned in the question, and an explanation of why it was significant.  This should not be a two sided answer, where how it was significant and how it was not significant is discussed- that is not what is needed here. The aim should be to  explain, in detail, why the issue was significant. A narrative of the issue in the question will make awarding a mark for AO2 very difficult, if not impossible.  There must be an explanation provided, and the aim should be to include 3 – 4 different points.  </a:t>
            </a:r>
          </a:p>
          <a:p>
            <a:pPr eaLnBrk="1" hangingPunct="1">
              <a:spcBef>
                <a:spcPct val="0"/>
              </a:spcBef>
            </a:pPr>
            <a:endParaRPr lang="en-GB" altLang="en-US" dirty="0"/>
          </a:p>
        </p:txBody>
      </p:sp>
      <p:sp>
        <p:nvSpPr>
          <p:cNvPr id="17412" name="Slide Number Placeholder 3">
            <a:extLst>
              <a:ext uri="{FF2B5EF4-FFF2-40B4-BE49-F238E27FC236}">
                <a16:creationId xmlns:a16="http://schemas.microsoft.com/office/drawing/2014/main" id="{C650EAB3-1669-424E-AB80-E5BD6123F870}"/>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858ADA5-5D43-486D-9280-3F67E8A038EF}" type="slidenum">
              <a:rPr lang="en-GB" altLang="en-US" smtClean="0"/>
              <a:pPr/>
              <a:t>15</a:t>
            </a:fld>
            <a:endParaRPr lang="en-GB"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A17C26D6-A671-4E50-B74B-A69685CC0F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a:extLst>
              <a:ext uri="{FF2B5EF4-FFF2-40B4-BE49-F238E27FC236}">
                <a16:creationId xmlns:a16="http://schemas.microsoft.com/office/drawing/2014/main" id="{7B01C9EA-5847-4EBD-BAE5-ADB23FA3E60F}"/>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7412" name="Slide Number Placeholder 3">
            <a:extLst>
              <a:ext uri="{FF2B5EF4-FFF2-40B4-BE49-F238E27FC236}">
                <a16:creationId xmlns:a16="http://schemas.microsoft.com/office/drawing/2014/main" id="{C650EAB3-1669-424E-AB80-E5BD6123F870}"/>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858ADA5-5D43-486D-9280-3F67E8A038EF}" type="slidenum">
              <a:rPr lang="en-GB" altLang="en-US" smtClean="0"/>
              <a:pPr/>
              <a:t>16</a:t>
            </a:fld>
            <a:endParaRPr lang="en-GB" altLang="en-US" dirty="0"/>
          </a:p>
        </p:txBody>
      </p:sp>
    </p:spTree>
    <p:extLst>
      <p:ext uri="{BB962C8B-B14F-4D97-AF65-F5344CB8AC3E}">
        <p14:creationId xmlns:p14="http://schemas.microsoft.com/office/powerpoint/2010/main" val="3205103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noProof="0" dirty="0"/>
              <a:t>This question assesses AO1 and AO2  - underline in </a:t>
            </a:r>
            <a:r>
              <a:rPr lang="en-GB" b="1" u="none" noProof="0" dirty="0">
                <a:solidFill>
                  <a:srgbClr val="FF0000"/>
                </a:solidFill>
              </a:rPr>
              <a:t>red </a:t>
            </a:r>
            <a:r>
              <a:rPr lang="en-GB" noProof="0" dirty="0"/>
              <a:t>where an example of AO1 is seen. </a:t>
            </a:r>
            <a:r>
              <a:rPr lang="en-GB" noProof="0" dirty="0">
                <a:highlight>
                  <a:srgbClr val="FFFF00"/>
                </a:highlight>
              </a:rPr>
              <a:t>Highlight AO2 in yellow. It is important to note that there are only 4 marks here for AO1.</a:t>
            </a:r>
          </a:p>
          <a:p>
            <a:r>
              <a:rPr lang="en-GB" b="1" u="sng" noProof="0" dirty="0">
                <a:highlight>
                  <a:srgbClr val="FFFF00"/>
                </a:highlight>
              </a:rPr>
              <a:t>For AO1</a:t>
            </a:r>
          </a:p>
          <a:p>
            <a:r>
              <a:rPr lang="en-GB" noProof="0" dirty="0">
                <a:highlight>
                  <a:srgbClr val="FFFF00"/>
                </a:highlight>
              </a:rPr>
              <a:t>Using the following terms can be useful :</a:t>
            </a:r>
          </a:p>
          <a:p>
            <a:pPr marL="171450" indent="-171450">
              <a:buFont typeface="Arial" panose="020B0604020202020204" pitchFamily="34" charset="0"/>
              <a:buChar char="•"/>
            </a:pPr>
            <a:r>
              <a:rPr lang="en-GB" noProof="0" dirty="0">
                <a:highlight>
                  <a:srgbClr val="FFFF00"/>
                </a:highlight>
              </a:rPr>
              <a:t>Band 1 = basic – </a:t>
            </a:r>
            <a:r>
              <a:rPr lang="en-GB" b="1" noProof="0" dirty="0">
                <a:highlight>
                  <a:srgbClr val="FFFF00"/>
                </a:highlight>
              </a:rPr>
              <a:t>1 mark </a:t>
            </a:r>
          </a:p>
          <a:p>
            <a:pPr marL="171450" indent="-171450">
              <a:buFont typeface="Arial" panose="020B0604020202020204" pitchFamily="34" charset="0"/>
              <a:buChar char="•"/>
            </a:pPr>
            <a:r>
              <a:rPr lang="en-GB" noProof="0" dirty="0">
                <a:highlight>
                  <a:srgbClr val="FFFF00"/>
                </a:highlight>
              </a:rPr>
              <a:t>Band 2 = some development – </a:t>
            </a:r>
            <a:r>
              <a:rPr lang="en-GB" b="1" noProof="0" dirty="0">
                <a:highlight>
                  <a:srgbClr val="FFFF00"/>
                </a:highlight>
              </a:rPr>
              <a:t>2 marks</a:t>
            </a:r>
          </a:p>
          <a:p>
            <a:pPr marL="171450" indent="-171450">
              <a:buFont typeface="Arial" panose="020B0604020202020204" pitchFamily="34" charset="0"/>
              <a:buChar char="•"/>
            </a:pPr>
            <a:r>
              <a:rPr lang="en-GB" noProof="0" dirty="0">
                <a:highlight>
                  <a:srgbClr val="FFFF00"/>
                </a:highlight>
              </a:rPr>
              <a:t>Band 3 = detailed – </a:t>
            </a:r>
            <a:r>
              <a:rPr lang="en-GB" b="1" noProof="0" dirty="0">
                <a:highlight>
                  <a:srgbClr val="FFFF00"/>
                </a:highlight>
              </a:rPr>
              <a:t>3 marks</a:t>
            </a:r>
          </a:p>
          <a:p>
            <a:pPr marL="171450" indent="-171450">
              <a:buFont typeface="Arial" panose="020B0604020202020204" pitchFamily="34" charset="0"/>
              <a:buChar char="•"/>
            </a:pPr>
            <a:r>
              <a:rPr lang="en-GB" noProof="0" dirty="0">
                <a:highlight>
                  <a:srgbClr val="FFFF00"/>
                </a:highlight>
              </a:rPr>
              <a:t>Band 4 = very detailed – </a:t>
            </a:r>
            <a:r>
              <a:rPr lang="en-GB" b="1" noProof="0" dirty="0">
                <a:highlight>
                  <a:srgbClr val="FFFF00"/>
                </a:highlight>
              </a:rPr>
              <a:t>4 marks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noProof="0" dirty="0">
              <a:highlight>
                <a:srgbClr val="FFFF00"/>
              </a:highlight>
            </a:endParaRPr>
          </a:p>
          <a:p>
            <a:r>
              <a:rPr lang="en-GB" b="1" u="sng" noProof="0" dirty="0">
                <a:highlight>
                  <a:srgbClr val="FFFF00"/>
                </a:highlight>
              </a:rPr>
              <a:t>For AO2</a:t>
            </a:r>
          </a:p>
          <a:p>
            <a:pPr marL="171450" indent="-171450">
              <a:buFont typeface="Arial" panose="020B0604020202020204" pitchFamily="34" charset="0"/>
              <a:buChar char="•"/>
            </a:pPr>
            <a:r>
              <a:rPr lang="en-GB" noProof="0" dirty="0">
                <a:highlight>
                  <a:srgbClr val="FFFF00"/>
                </a:highlight>
              </a:rPr>
              <a:t>Band 1 answers are generalised and undeveloped. Mainly descriptive – </a:t>
            </a:r>
            <a:r>
              <a:rPr lang="en-GB" b="1" noProof="0" dirty="0">
                <a:highlight>
                  <a:srgbClr val="FFFF00"/>
                </a:highlight>
              </a:rPr>
              <a:t>1-2 marks</a:t>
            </a:r>
          </a:p>
          <a:p>
            <a:pPr marL="171450" indent="-171450">
              <a:buFont typeface="Arial" panose="020B0604020202020204" pitchFamily="34" charset="0"/>
              <a:buChar char="•"/>
            </a:pPr>
            <a:r>
              <a:rPr lang="en-GB" noProof="0" dirty="0">
                <a:highlight>
                  <a:srgbClr val="FFFF00"/>
                </a:highlight>
              </a:rPr>
              <a:t>Band 2 responses offer a basic analysis – </a:t>
            </a:r>
            <a:r>
              <a:rPr lang="en-GB" b="1" noProof="0" dirty="0">
                <a:highlight>
                  <a:srgbClr val="FFFF00"/>
                </a:highlight>
              </a:rPr>
              <a:t>3-4 marks</a:t>
            </a:r>
          </a:p>
          <a:p>
            <a:pPr marL="171450" indent="-171450">
              <a:buFont typeface="Arial" panose="020B0604020202020204" pitchFamily="34" charset="0"/>
              <a:buChar char="•"/>
            </a:pPr>
            <a:r>
              <a:rPr lang="en-GB" noProof="0" dirty="0">
                <a:highlight>
                  <a:srgbClr val="FFFF00"/>
                </a:highlight>
              </a:rPr>
              <a:t>Band 3 answers explain the key issue – however, the answers aren’t fully developed – </a:t>
            </a:r>
            <a:r>
              <a:rPr lang="en-GB" b="1" noProof="0" dirty="0">
                <a:highlight>
                  <a:srgbClr val="FFFF00"/>
                </a:highlight>
              </a:rPr>
              <a:t>5-6 marks</a:t>
            </a:r>
          </a:p>
          <a:p>
            <a:pPr marL="171450" indent="-171450">
              <a:buFont typeface="Arial" panose="020B0604020202020204" pitchFamily="34" charset="0"/>
              <a:buChar char="•"/>
            </a:pPr>
            <a:r>
              <a:rPr lang="en-GB" noProof="0" dirty="0">
                <a:highlight>
                  <a:srgbClr val="FFFF00"/>
                </a:highlight>
              </a:rPr>
              <a:t>Band 4 answers fully explain the key issue. Answers will be well developed and sophisticated. </a:t>
            </a:r>
            <a:r>
              <a:rPr lang="en-GB" b="1" noProof="0" dirty="0">
                <a:highlight>
                  <a:srgbClr val="FFFF00"/>
                </a:highlight>
              </a:rPr>
              <a:t>7-8 marks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noProof="0" dirty="0">
              <a:highlight>
                <a:srgbClr val="FFFF00"/>
              </a:highlight>
            </a:endParaRP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17</a:t>
            </a:fld>
            <a:endParaRPr lang="en-GB" altLang="en-US" dirty="0"/>
          </a:p>
        </p:txBody>
      </p:sp>
    </p:spTree>
    <p:extLst>
      <p:ext uri="{BB962C8B-B14F-4D97-AF65-F5344CB8AC3E}">
        <p14:creationId xmlns:p14="http://schemas.microsoft.com/office/powerpoint/2010/main" val="4279749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noProof="0" dirty="0">
              <a:highlight>
                <a:srgbClr val="FFFF00"/>
              </a:highlight>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noProof="0" dirty="0">
              <a:highlight>
                <a:srgbClr val="FFFF00"/>
              </a:highlight>
            </a:endParaRP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18</a:t>
            </a:fld>
            <a:endParaRPr lang="en-GB" altLang="en-US" dirty="0"/>
          </a:p>
        </p:txBody>
      </p:sp>
    </p:spTree>
    <p:extLst>
      <p:ext uri="{BB962C8B-B14F-4D97-AF65-F5344CB8AC3E}">
        <p14:creationId xmlns:p14="http://schemas.microsoft.com/office/powerpoint/2010/main" val="3986741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noProof="0" dirty="0">
              <a:highlight>
                <a:srgbClr val="FFFF00"/>
              </a:highlight>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noProof="0" dirty="0">
              <a:highlight>
                <a:srgbClr val="FFFF00"/>
              </a:highlight>
            </a:endParaRP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19</a:t>
            </a:fld>
            <a:endParaRPr lang="en-GB" altLang="en-US" dirty="0"/>
          </a:p>
        </p:txBody>
      </p:sp>
    </p:spTree>
    <p:extLst>
      <p:ext uri="{BB962C8B-B14F-4D97-AF65-F5344CB8AC3E}">
        <p14:creationId xmlns:p14="http://schemas.microsoft.com/office/powerpoint/2010/main" val="2253996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9B3C7483-4D00-4885-9DB8-64B2A3277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Notes Placeholder 2">
            <a:extLst>
              <a:ext uri="{FF2B5EF4-FFF2-40B4-BE49-F238E27FC236}">
                <a16:creationId xmlns:a16="http://schemas.microsoft.com/office/drawing/2014/main" id="{90FDC067-2BBA-4F1A-838E-A7B58E7CF4C1}"/>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There are several ways to approach Question 4. Candidates choose three out of the four factors and show how they are connected. There is no need for a very detailed description of each factor, as this will only gain a maximum of 2 marks. The main focus of the question is to clearly show how the factors are </a:t>
            </a:r>
            <a:r>
              <a:rPr lang="en-GB" altLang="en-US" b="1" dirty="0"/>
              <a:t>connected</a:t>
            </a:r>
            <a:r>
              <a:rPr lang="en-GB" altLang="en-US" dirty="0"/>
              <a:t>. All of the factors will be connected to the main key issue.  </a:t>
            </a:r>
          </a:p>
        </p:txBody>
      </p:sp>
      <p:sp>
        <p:nvSpPr>
          <p:cNvPr id="19460" name="Slide Number Placeholder 3">
            <a:extLst>
              <a:ext uri="{FF2B5EF4-FFF2-40B4-BE49-F238E27FC236}">
                <a16:creationId xmlns:a16="http://schemas.microsoft.com/office/drawing/2014/main" id="{E7E05BE7-DDE9-485D-A504-60F3BEBA9139}"/>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BA2D017-8DF7-465E-8337-6A3232F3BFE2}" type="slidenum">
              <a:rPr lang="en-GB" altLang="en-US" smtClean="0"/>
              <a:pPr/>
              <a:t>20</a:t>
            </a:fld>
            <a:endParaRPr lang="en-GB"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2</a:t>
            </a:fld>
            <a:endParaRPr lang="en-GB" dirty="0"/>
          </a:p>
        </p:txBody>
      </p:sp>
    </p:spTree>
    <p:extLst>
      <p:ext uri="{BB962C8B-B14F-4D97-AF65-F5344CB8AC3E}">
        <p14:creationId xmlns:p14="http://schemas.microsoft.com/office/powerpoint/2010/main" val="3643305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9B3C7483-4D00-4885-9DB8-64B2A3277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9" name="Notes Placeholder 2">
            <a:extLst>
              <a:ext uri="{FF2B5EF4-FFF2-40B4-BE49-F238E27FC236}">
                <a16:creationId xmlns:a16="http://schemas.microsoft.com/office/drawing/2014/main" id="{90FDC067-2BBA-4F1A-838E-A7B58E7CF4C1}"/>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9460" name="Slide Number Placeholder 3">
            <a:extLst>
              <a:ext uri="{FF2B5EF4-FFF2-40B4-BE49-F238E27FC236}">
                <a16:creationId xmlns:a16="http://schemas.microsoft.com/office/drawing/2014/main" id="{E7E05BE7-DDE9-485D-A504-60F3BEBA9139}"/>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BA2D017-8DF7-465E-8337-6A3232F3BFE2}" type="slidenum">
              <a:rPr lang="en-GB" altLang="en-US" smtClean="0"/>
              <a:pPr/>
              <a:t>21</a:t>
            </a:fld>
            <a:endParaRPr lang="en-GB" altLang="en-US" dirty="0"/>
          </a:p>
        </p:txBody>
      </p:sp>
    </p:spTree>
    <p:extLst>
      <p:ext uri="{BB962C8B-B14F-4D97-AF65-F5344CB8AC3E}">
        <p14:creationId xmlns:p14="http://schemas.microsoft.com/office/powerpoint/2010/main" val="1034928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noProof="0" dirty="0"/>
              <a:t>This question assesses AO1 and AO2  - underline in </a:t>
            </a:r>
            <a:r>
              <a:rPr lang="en-GB" b="1" u="none" noProof="0" dirty="0">
                <a:solidFill>
                  <a:srgbClr val="FF0000"/>
                </a:solidFill>
              </a:rPr>
              <a:t>red </a:t>
            </a:r>
            <a:r>
              <a:rPr lang="en-GB" noProof="0" dirty="0"/>
              <a:t>where an example of AO1 is seen. </a:t>
            </a:r>
            <a:r>
              <a:rPr lang="en-GB" noProof="0" dirty="0">
                <a:highlight>
                  <a:srgbClr val="FFFF00"/>
                </a:highlight>
              </a:rPr>
              <a:t>Highlight AO2 in yellow. It is important to note that there are only 2 marks out of 12 in total here for AO1.</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noProof="0" dirty="0">
              <a:highlight>
                <a:srgbClr val="FFFF00"/>
              </a:highlight>
            </a:endParaRPr>
          </a:p>
          <a:p>
            <a:r>
              <a:rPr lang="en-GB" b="1" u="sng" noProof="0" dirty="0">
                <a:highlight>
                  <a:srgbClr val="FFFF00"/>
                </a:highlight>
              </a:rPr>
              <a:t>For AO1</a:t>
            </a:r>
          </a:p>
          <a:p>
            <a:r>
              <a:rPr lang="en-GB" noProof="0" dirty="0">
                <a:highlight>
                  <a:srgbClr val="FFFF00"/>
                </a:highlight>
              </a:rPr>
              <a:t>Using the following terms can be useful :</a:t>
            </a:r>
          </a:p>
          <a:p>
            <a:pPr marL="171450" indent="-171450">
              <a:buFont typeface="Arial" panose="020B0604020202020204" pitchFamily="34" charset="0"/>
              <a:buChar char="•"/>
            </a:pPr>
            <a:r>
              <a:rPr lang="en-GB" noProof="0" dirty="0">
                <a:highlight>
                  <a:srgbClr val="FFFF00"/>
                </a:highlight>
              </a:rPr>
              <a:t>Band 1 = shows some knowledge and understanding – </a:t>
            </a:r>
            <a:r>
              <a:rPr lang="en-GB" b="1" noProof="0" dirty="0">
                <a:highlight>
                  <a:srgbClr val="FFFF00"/>
                </a:highlight>
              </a:rPr>
              <a:t>1 mark </a:t>
            </a:r>
          </a:p>
          <a:p>
            <a:pPr marL="171450" indent="-171450">
              <a:buFont typeface="Arial" panose="020B0604020202020204" pitchFamily="34" charset="0"/>
              <a:buChar char="•"/>
            </a:pPr>
            <a:r>
              <a:rPr lang="en-GB" noProof="0" dirty="0">
                <a:highlight>
                  <a:srgbClr val="FFFF00"/>
                </a:highlight>
              </a:rPr>
              <a:t>Band 2 = detailed knowledge and understanding– </a:t>
            </a:r>
            <a:r>
              <a:rPr lang="en-GB" b="1" noProof="0" dirty="0">
                <a:highlight>
                  <a:srgbClr val="FFFF00"/>
                </a:highlight>
              </a:rPr>
              <a:t>2 marks</a:t>
            </a:r>
          </a:p>
          <a:p>
            <a:pPr marL="171450" indent="-171450">
              <a:buFont typeface="Arial" panose="020B0604020202020204" pitchFamily="34" charset="0"/>
              <a:buChar char="•"/>
            </a:pPr>
            <a:endParaRPr lang="en-GB" b="1" noProof="0" dirty="0">
              <a:highlight>
                <a:srgbClr val="FFFF00"/>
              </a:highlight>
            </a:endParaRPr>
          </a:p>
          <a:p>
            <a:pPr marL="0" indent="0">
              <a:buFont typeface="Arial" panose="020B0604020202020204" pitchFamily="34" charset="0"/>
              <a:buNone/>
            </a:pPr>
            <a:r>
              <a:rPr lang="en-GB" b="1" noProof="0" dirty="0">
                <a:highlight>
                  <a:srgbClr val="FFFF00"/>
                </a:highlight>
              </a:rPr>
              <a:t>For AO2</a:t>
            </a:r>
          </a:p>
          <a:p>
            <a:pPr marL="0" indent="0">
              <a:buFont typeface="Arial" panose="020B0604020202020204" pitchFamily="34" charset="0"/>
              <a:buNone/>
            </a:pPr>
            <a:endParaRPr lang="en-GB" b="1" noProof="0" dirty="0">
              <a:highlight>
                <a:srgbClr val="FFFF00"/>
              </a:highlight>
            </a:endParaRPr>
          </a:p>
          <a:p>
            <a:pPr marL="171450" indent="-171450">
              <a:buFont typeface="Arial"/>
              <a:buChar char="•"/>
            </a:pPr>
            <a:r>
              <a:rPr lang="en-GB" b="0" noProof="0" dirty="0">
                <a:highlight>
                  <a:srgbClr val="FFFF00"/>
                </a:highlight>
              </a:rPr>
              <a:t>Band 1 = a</a:t>
            </a:r>
            <a:r>
              <a:rPr lang="en-GB" b="0" baseline="0" noProof="0" dirty="0">
                <a:highlight>
                  <a:srgbClr val="FFFF00"/>
                </a:highlight>
              </a:rPr>
              <a:t>n attempt to explain the connections but lacks support. Answers may only offer one basic connection between features.</a:t>
            </a:r>
            <a:endParaRPr lang="en-GB" b="0" noProof="0" dirty="0">
              <a:highlight>
                <a:srgbClr val="FFFF00"/>
              </a:highlight>
            </a:endParaRPr>
          </a:p>
          <a:p>
            <a:pPr marL="171450" indent="-171450">
              <a:buFont typeface="Arial"/>
              <a:buChar char="•"/>
            </a:pPr>
            <a:r>
              <a:rPr lang="en-GB" b="0" noProof="0" dirty="0">
                <a:highlight>
                  <a:srgbClr val="FFFF00"/>
                </a:highlight>
              </a:rPr>
              <a:t>Band 2 = clear attempt to explain the connections but</a:t>
            </a:r>
            <a:r>
              <a:rPr lang="en-GB" b="0" baseline="0" noProof="0" dirty="0">
                <a:highlight>
                  <a:srgbClr val="FFFF00"/>
                </a:highlight>
              </a:rPr>
              <a:t> offers limited support in relation to the historical context. </a:t>
            </a:r>
            <a:endParaRPr lang="en-GB" b="0" noProof="0" dirty="0">
              <a:highlight>
                <a:srgbClr val="FFFF00"/>
              </a:highlight>
            </a:endParaRPr>
          </a:p>
          <a:p>
            <a:pPr marL="171450" indent="-171450">
              <a:buFont typeface="Arial"/>
              <a:buChar char="•"/>
            </a:pPr>
            <a:r>
              <a:rPr lang="en-GB" b="0" noProof="0" dirty="0">
                <a:highlight>
                  <a:srgbClr val="FFFF00"/>
                </a:highlight>
              </a:rPr>
              <a:t>Band 3 = clear explanation of connections between all three</a:t>
            </a:r>
            <a:r>
              <a:rPr lang="en-GB" b="0" baseline="0" noProof="0" dirty="0">
                <a:highlight>
                  <a:srgbClr val="FFFF00"/>
                </a:highlight>
              </a:rPr>
              <a:t> chosen features but lacking some detail regarding the historical context. If the answer contains a full explanation of only two of the three chosen features award 5 marks</a:t>
            </a:r>
          </a:p>
          <a:p>
            <a:pPr marL="171450" indent="-171450">
              <a:buFont typeface="Arial"/>
              <a:buChar char="•"/>
            </a:pPr>
            <a:r>
              <a:rPr lang="en-GB" b="0" baseline="0" noProof="0" dirty="0">
                <a:highlight>
                  <a:srgbClr val="FFFF00"/>
                </a:highlight>
              </a:rPr>
              <a:t>Band 4 = full and accurate explanation of the connections between all three chosen features. If there is some imbalance award the lower mark within the Band.</a:t>
            </a:r>
            <a:endParaRPr lang="en-GB" b="0" noProof="0" dirty="0">
              <a:highlight>
                <a:srgbClr val="FFFF00"/>
              </a:highlight>
            </a:endParaRP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22</a:t>
            </a:fld>
            <a:endParaRPr lang="en-GB" altLang="en-US" dirty="0"/>
          </a:p>
        </p:txBody>
      </p:sp>
    </p:spTree>
    <p:extLst>
      <p:ext uri="{BB962C8B-B14F-4D97-AF65-F5344CB8AC3E}">
        <p14:creationId xmlns:p14="http://schemas.microsoft.com/office/powerpoint/2010/main" val="2373869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23</a:t>
            </a:fld>
            <a:endParaRPr lang="en-GB" altLang="en-US" dirty="0"/>
          </a:p>
        </p:txBody>
      </p:sp>
    </p:spTree>
    <p:extLst>
      <p:ext uri="{BB962C8B-B14F-4D97-AF65-F5344CB8AC3E}">
        <p14:creationId xmlns:p14="http://schemas.microsoft.com/office/powerpoint/2010/main" val="2556064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24</a:t>
            </a:fld>
            <a:endParaRPr lang="en-GB" altLang="en-US" dirty="0"/>
          </a:p>
        </p:txBody>
      </p:sp>
    </p:spTree>
    <p:extLst>
      <p:ext uri="{BB962C8B-B14F-4D97-AF65-F5344CB8AC3E}">
        <p14:creationId xmlns:p14="http://schemas.microsoft.com/office/powerpoint/2010/main" val="2068486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38CE924-9859-497B-BD19-F18C0932B6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507" name="Notes Placeholder 2">
            <a:extLst>
              <a:ext uri="{FF2B5EF4-FFF2-40B4-BE49-F238E27FC236}">
                <a16:creationId xmlns:a16="http://schemas.microsoft.com/office/drawing/2014/main" id="{3CEA8AC8-926C-4AF6-AEE6-830999488706}"/>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In Question 5 the expectation is that there is full explanation on how far there is agreement with the interpretation given in the question. Detailed knowledge and understanding of the key feature should be demonstrated. There should be a very detailed analysis of the interpretation given in order to fully explain how far it is possible to agree with the interpretation. The nature of the source must be discussed, as well as its content, author, purpose, audience and date. This will allow a judgement to be made based on the question.  </a:t>
            </a:r>
          </a:p>
          <a:p>
            <a:endParaRPr lang="en-GB" altLang="en-US" dirty="0"/>
          </a:p>
          <a:p>
            <a:r>
              <a:rPr lang="en-GB" altLang="en-US" dirty="0"/>
              <a:t>There should be an awareness that different interpretations exist, and there should be discussion of one other interpretation relating to the question. Providing a narrative of both interpretations will only allow access to Band 2 in AO4. Further progress to Band 3 and Band 4 requires analysis of the attribution of the source provided – i.e. how the interpretation has been reached and why.  </a:t>
            </a:r>
          </a:p>
          <a:p>
            <a:pPr eaLnBrk="1" hangingPunct="1">
              <a:spcBef>
                <a:spcPct val="0"/>
              </a:spcBef>
            </a:pPr>
            <a:endParaRPr lang="en-GB" altLang="en-US" dirty="0"/>
          </a:p>
        </p:txBody>
      </p:sp>
      <p:sp>
        <p:nvSpPr>
          <p:cNvPr id="21508" name="Slide Number Placeholder 3">
            <a:extLst>
              <a:ext uri="{FF2B5EF4-FFF2-40B4-BE49-F238E27FC236}">
                <a16:creationId xmlns:a16="http://schemas.microsoft.com/office/drawing/2014/main" id="{F60FD4BD-C22C-49B0-8D98-E54F2352104A}"/>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279995B-08EC-4592-B0C0-48563CBC8BDA}" type="slidenum">
              <a:rPr lang="en-GB" altLang="en-US" smtClean="0"/>
              <a:pPr/>
              <a:t>25</a:t>
            </a:fld>
            <a:endParaRPr lang="en-GB"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38CE924-9859-497B-BD19-F18C0932B6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507" name="Notes Placeholder 2">
            <a:extLst>
              <a:ext uri="{FF2B5EF4-FFF2-40B4-BE49-F238E27FC236}">
                <a16:creationId xmlns:a16="http://schemas.microsoft.com/office/drawing/2014/main" id="{3CEA8AC8-926C-4AF6-AEE6-830999488706}"/>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21508" name="Slide Number Placeholder 3">
            <a:extLst>
              <a:ext uri="{FF2B5EF4-FFF2-40B4-BE49-F238E27FC236}">
                <a16:creationId xmlns:a16="http://schemas.microsoft.com/office/drawing/2014/main" id="{F60FD4BD-C22C-49B0-8D98-E54F2352104A}"/>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279995B-08EC-4592-B0C0-48563CBC8BDA}" type="slidenum">
              <a:rPr lang="en-GB" altLang="en-US" smtClean="0"/>
              <a:pPr/>
              <a:t>26</a:t>
            </a:fld>
            <a:endParaRPr lang="en-GB" altLang="en-US" dirty="0"/>
          </a:p>
        </p:txBody>
      </p:sp>
    </p:spTree>
    <p:extLst>
      <p:ext uri="{BB962C8B-B14F-4D97-AF65-F5344CB8AC3E}">
        <p14:creationId xmlns:p14="http://schemas.microsoft.com/office/powerpoint/2010/main" val="2540384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question assesses AO1 and AO4  - underline in </a:t>
            </a:r>
            <a:r>
              <a:rPr lang="en-GB" b="1" u="none" noProof="0" dirty="0">
                <a:solidFill>
                  <a:srgbClr val="FF0000"/>
                </a:solidFill>
              </a:rPr>
              <a:t>red </a:t>
            </a:r>
            <a:r>
              <a:rPr lang="en-GB" u="none" noProof="0" dirty="0"/>
              <a:t>w</a:t>
            </a:r>
            <a:r>
              <a:rPr lang="en-GB" noProof="0" dirty="0"/>
              <a:t>here an example of AO1 is seen. </a:t>
            </a:r>
            <a:r>
              <a:rPr lang="en-GB" noProof="0" dirty="0">
                <a:highlight>
                  <a:srgbClr val="FFFF00"/>
                </a:highlight>
              </a:rPr>
              <a:t>Highlight AO4 in yellow. It is important to note that there are only 4 marks here for AO1</a:t>
            </a:r>
          </a:p>
          <a:p>
            <a:endParaRPr lang="en-GB" noProof="0" dirty="0">
              <a:highlight>
                <a:srgbClr val="FFFF00"/>
              </a:highlight>
            </a:endParaRPr>
          </a:p>
          <a:p>
            <a:r>
              <a:rPr lang="en-GB" b="1" u="sng" noProof="0" dirty="0">
                <a:highlight>
                  <a:srgbClr val="FFFF00"/>
                </a:highlight>
              </a:rPr>
              <a:t>For AO1</a:t>
            </a:r>
          </a:p>
          <a:p>
            <a:r>
              <a:rPr lang="en-GB" noProof="0" dirty="0">
                <a:highlight>
                  <a:srgbClr val="FFFF00"/>
                </a:highlight>
              </a:rPr>
              <a:t>Considering the following terms when assessing can be useful:</a:t>
            </a:r>
          </a:p>
          <a:p>
            <a:pPr marL="0" indent="0">
              <a:buFont typeface="Arial" panose="020B0604020202020204" pitchFamily="34" charset="0"/>
              <a:buNone/>
            </a:pPr>
            <a:r>
              <a:rPr lang="en-GB" b="1" noProof="0" dirty="0">
                <a:highlight>
                  <a:srgbClr val="FFFF00"/>
                </a:highlight>
              </a:rPr>
              <a:t>Band 1 </a:t>
            </a:r>
            <a:r>
              <a:rPr lang="en-GB" noProof="0" dirty="0">
                <a:highlight>
                  <a:srgbClr val="FFFF00"/>
                </a:highlight>
              </a:rPr>
              <a:t>= basic – </a:t>
            </a:r>
            <a:r>
              <a:rPr lang="en-GB" b="1" noProof="0" dirty="0">
                <a:highlight>
                  <a:srgbClr val="FFFF00"/>
                </a:highlight>
              </a:rPr>
              <a:t>1 mark </a:t>
            </a:r>
          </a:p>
          <a:p>
            <a:pPr marL="0" indent="0">
              <a:buFont typeface="Arial" panose="020B0604020202020204" pitchFamily="34" charset="0"/>
              <a:buNone/>
            </a:pPr>
            <a:r>
              <a:rPr lang="en-GB" b="1" noProof="0" dirty="0">
                <a:highlight>
                  <a:srgbClr val="FFFF00"/>
                </a:highlight>
              </a:rPr>
              <a:t>Band 2 </a:t>
            </a:r>
            <a:r>
              <a:rPr lang="en-GB" noProof="0" dirty="0">
                <a:highlight>
                  <a:srgbClr val="FFFF00"/>
                </a:highlight>
              </a:rPr>
              <a:t>= some development – </a:t>
            </a:r>
            <a:r>
              <a:rPr lang="en-GB" b="1" noProof="0" dirty="0">
                <a:highlight>
                  <a:srgbClr val="FFFF00"/>
                </a:highlight>
              </a:rPr>
              <a:t>2 marks</a:t>
            </a:r>
          </a:p>
          <a:p>
            <a:pPr marL="0" indent="0">
              <a:buFont typeface="Arial" panose="020B0604020202020204" pitchFamily="34" charset="0"/>
              <a:buNone/>
            </a:pPr>
            <a:r>
              <a:rPr lang="en-GB" b="1" noProof="0" dirty="0">
                <a:highlight>
                  <a:srgbClr val="FFFF00"/>
                </a:highlight>
              </a:rPr>
              <a:t>Band 3 </a:t>
            </a:r>
            <a:r>
              <a:rPr lang="en-GB" noProof="0" dirty="0">
                <a:highlight>
                  <a:srgbClr val="FFFF00"/>
                </a:highlight>
              </a:rPr>
              <a:t>= detailed – </a:t>
            </a:r>
            <a:r>
              <a:rPr lang="en-GB" b="1" noProof="0" dirty="0">
                <a:highlight>
                  <a:srgbClr val="FFFF00"/>
                </a:highlight>
              </a:rPr>
              <a:t>3 marks</a:t>
            </a:r>
          </a:p>
          <a:p>
            <a:pPr marL="0" indent="0">
              <a:buFont typeface="Arial" panose="020B0604020202020204" pitchFamily="34" charset="0"/>
              <a:buNone/>
            </a:pPr>
            <a:r>
              <a:rPr lang="en-GB" b="1" noProof="0" dirty="0">
                <a:highlight>
                  <a:srgbClr val="FFFF00"/>
                </a:highlight>
              </a:rPr>
              <a:t>Band 4 </a:t>
            </a:r>
            <a:r>
              <a:rPr lang="en-GB" noProof="0" dirty="0">
                <a:highlight>
                  <a:srgbClr val="FFFF00"/>
                </a:highlight>
              </a:rPr>
              <a:t>= very detailed – </a:t>
            </a:r>
            <a:r>
              <a:rPr lang="en-GB" b="1" noProof="0" dirty="0">
                <a:highlight>
                  <a:srgbClr val="FFFF00"/>
                </a:highlight>
              </a:rPr>
              <a:t>4 marks</a:t>
            </a:r>
          </a:p>
          <a:p>
            <a:endParaRPr lang="en-GB" noProof="0" dirty="0">
              <a:highlight>
                <a:srgbClr val="FFFF00"/>
              </a:highlight>
            </a:endParaRPr>
          </a:p>
          <a:p>
            <a:r>
              <a:rPr lang="en-GB" b="1" u="sng" noProof="0" dirty="0">
                <a:highlight>
                  <a:srgbClr val="FFFF00"/>
                </a:highlight>
              </a:rPr>
              <a:t>For AO4</a:t>
            </a:r>
          </a:p>
          <a:p>
            <a:pPr marL="0" indent="0">
              <a:buFont typeface="Arial" panose="020B0604020202020204" pitchFamily="34" charset="0"/>
              <a:buNone/>
            </a:pPr>
            <a:r>
              <a:rPr lang="en-GB" b="1" noProof="0" dirty="0">
                <a:highlight>
                  <a:srgbClr val="FFFF00"/>
                </a:highlight>
              </a:rPr>
              <a:t>Band 1</a:t>
            </a:r>
            <a:r>
              <a:rPr lang="en-GB" noProof="0" dirty="0">
                <a:highlight>
                  <a:srgbClr val="FFFF00"/>
                </a:highlight>
              </a:rPr>
              <a:t> answers are generalised and undeveloped – simple comments made here about the interpretation – </a:t>
            </a:r>
            <a:r>
              <a:rPr lang="en-GB" b="1" noProof="0" dirty="0">
                <a:highlight>
                  <a:srgbClr val="FFFF00"/>
                </a:highlight>
              </a:rPr>
              <a:t>1-3 marks</a:t>
            </a:r>
          </a:p>
          <a:p>
            <a:pPr marL="0" indent="0">
              <a:buFont typeface="Arial" panose="020B0604020202020204" pitchFamily="34" charset="0"/>
              <a:buNone/>
            </a:pPr>
            <a:endParaRPr lang="en-GB" b="1" noProof="0" dirty="0">
              <a:highlight>
                <a:srgbClr val="FFFF00"/>
              </a:highlight>
            </a:endParaRPr>
          </a:p>
          <a:p>
            <a:pPr marL="0" indent="0">
              <a:buFont typeface="Arial" panose="020B0604020202020204" pitchFamily="34" charset="0"/>
              <a:buNone/>
            </a:pPr>
            <a:r>
              <a:rPr lang="en-GB" b="1" noProof="0" dirty="0">
                <a:highlight>
                  <a:srgbClr val="FFFF00"/>
                </a:highlight>
              </a:rPr>
              <a:t>Band 2</a:t>
            </a:r>
            <a:r>
              <a:rPr lang="en-GB" noProof="0" dirty="0">
                <a:highlight>
                  <a:srgbClr val="FFFF00"/>
                </a:highlight>
              </a:rPr>
              <a:t> responses offer a basic analysis of the interpretation and other interpretations - a judgement is made, however, the reference to the authorship is superficial – </a:t>
            </a:r>
            <a:r>
              <a:rPr lang="en-GB" b="1" noProof="0" dirty="0">
                <a:highlight>
                  <a:srgbClr val="FFFF00"/>
                </a:highlight>
              </a:rPr>
              <a:t>4-6 marks</a:t>
            </a:r>
          </a:p>
          <a:p>
            <a:pPr marL="171450" indent="-171450">
              <a:buFont typeface="Arial" panose="020B0604020202020204" pitchFamily="34" charset="0"/>
              <a:buChar char="•"/>
            </a:pPr>
            <a:r>
              <a:rPr lang="en-GB" noProof="0" dirty="0">
                <a:highlight>
                  <a:srgbClr val="FFFF00"/>
                </a:highlight>
              </a:rPr>
              <a:t>For an answer that is a very weak consideration of the interpretation and begins to reference other possible interpretations </a:t>
            </a:r>
            <a:r>
              <a:rPr lang="en-GB" b="1" noProof="0" dirty="0">
                <a:highlight>
                  <a:srgbClr val="FFFF00"/>
                </a:highlight>
              </a:rPr>
              <a:t>or</a:t>
            </a:r>
            <a:r>
              <a:rPr lang="en-GB" noProof="0" dirty="0">
                <a:highlight>
                  <a:srgbClr val="FFFF00"/>
                </a:highlight>
              </a:rPr>
              <a:t> a weak one sided response (only considers one interpretation) award </a:t>
            </a:r>
            <a:r>
              <a:rPr lang="en-GB" b="1" noProof="0" dirty="0">
                <a:highlight>
                  <a:srgbClr val="FFFF00"/>
                </a:highlight>
              </a:rPr>
              <a:t>4 marks</a:t>
            </a:r>
          </a:p>
          <a:p>
            <a:pPr marL="171450" indent="-171450">
              <a:buFont typeface="Arial" panose="020B0604020202020204" pitchFamily="34" charset="0"/>
              <a:buChar char="•"/>
            </a:pPr>
            <a:r>
              <a:rPr lang="en-GB" noProof="0" dirty="0">
                <a:highlight>
                  <a:srgbClr val="FFFF00"/>
                </a:highlight>
              </a:rPr>
              <a:t>A good 1 sided answer only considering one interpretation can be awarded </a:t>
            </a:r>
            <a:r>
              <a:rPr lang="en-GB" b="1" noProof="0" dirty="0">
                <a:highlight>
                  <a:srgbClr val="FFFF00"/>
                </a:highlight>
              </a:rPr>
              <a:t>5 marks</a:t>
            </a:r>
          </a:p>
          <a:p>
            <a:pPr marL="171450" indent="-171450">
              <a:buFont typeface="Arial" panose="020B0604020202020204" pitchFamily="34" charset="0"/>
              <a:buChar char="•"/>
            </a:pPr>
            <a:r>
              <a:rPr lang="en-GB" noProof="0" dirty="0">
                <a:highlight>
                  <a:srgbClr val="FFFF00"/>
                </a:highlight>
              </a:rPr>
              <a:t>For a weak two sided response that considers more than one interpretation, or a very good one sided response only considering one interpretation award </a:t>
            </a:r>
            <a:r>
              <a:rPr lang="en-GB" b="1" noProof="0" dirty="0">
                <a:highlight>
                  <a:srgbClr val="FFFF00"/>
                </a:highlight>
              </a:rPr>
              <a:t>6 marks</a:t>
            </a:r>
          </a:p>
          <a:p>
            <a:pPr marL="0" indent="0">
              <a:buFont typeface="Arial" panose="020B0604020202020204" pitchFamily="34" charset="0"/>
              <a:buNone/>
            </a:pPr>
            <a:endParaRPr lang="en-GB" b="1" noProof="0" dirty="0">
              <a:highlight>
                <a:srgbClr val="FFFF00"/>
              </a:highlight>
            </a:endParaRPr>
          </a:p>
          <a:p>
            <a:pPr marL="0" indent="0">
              <a:buFont typeface="Arial" panose="020B0604020202020204" pitchFamily="34" charset="0"/>
              <a:buNone/>
            </a:pPr>
            <a:r>
              <a:rPr lang="en-GB" b="1" noProof="0" dirty="0">
                <a:highlight>
                  <a:srgbClr val="FFFF00"/>
                </a:highlight>
              </a:rPr>
              <a:t>Band 3</a:t>
            </a:r>
            <a:r>
              <a:rPr lang="en-GB" noProof="0" dirty="0">
                <a:highlight>
                  <a:srgbClr val="FFFF00"/>
                </a:highlight>
              </a:rPr>
              <a:t> answers clearly – </a:t>
            </a:r>
            <a:r>
              <a:rPr lang="en-GB" b="1" noProof="0" dirty="0">
                <a:highlight>
                  <a:srgbClr val="FFFF00"/>
                </a:highlight>
              </a:rPr>
              <a:t>7-9 marks</a:t>
            </a:r>
            <a:endParaRPr lang="en-GB" noProof="0" dirty="0">
              <a:highlight>
                <a:srgbClr val="FFFF00"/>
              </a:highlight>
            </a:endParaRPr>
          </a:p>
          <a:p>
            <a:pPr marL="171450" indent="-171450">
              <a:buFont typeface="Arial" panose="020B0604020202020204" pitchFamily="34" charset="0"/>
              <a:buChar char="•"/>
            </a:pPr>
            <a:r>
              <a:rPr lang="en-GB" noProof="0" dirty="0">
                <a:highlight>
                  <a:srgbClr val="FFFF00"/>
                </a:highlight>
              </a:rPr>
              <a:t>A developed two sided response will be in Band 3, considering and evaluating how and why different interpretations have been made. </a:t>
            </a:r>
          </a:p>
          <a:p>
            <a:pPr marL="171450" indent="-171450">
              <a:buFont typeface="Arial" panose="020B0604020202020204" pitchFamily="34" charset="0"/>
              <a:buChar char="•"/>
            </a:pPr>
            <a:r>
              <a:rPr lang="en-GB" noProof="0" dirty="0">
                <a:highlight>
                  <a:srgbClr val="FFFF00"/>
                </a:highlight>
              </a:rPr>
              <a:t>For Band 3 answers – a clear judgement must be reached.</a:t>
            </a:r>
          </a:p>
          <a:p>
            <a:pPr marL="171450" indent="-171450">
              <a:buFont typeface="Arial" panose="020B0604020202020204" pitchFamily="34" charset="0"/>
              <a:buChar char="•"/>
            </a:pPr>
            <a:r>
              <a:rPr lang="en-GB" noProof="0" dirty="0">
                <a:highlight>
                  <a:srgbClr val="FFFF00"/>
                </a:highlight>
              </a:rPr>
              <a:t>Answers will address the key question and consider a range of other interpretations.</a:t>
            </a:r>
          </a:p>
          <a:p>
            <a:pPr marL="171450" indent="-171450">
              <a:buFont typeface="Arial" panose="020B0604020202020204" pitchFamily="34" charset="0"/>
              <a:buChar char="•"/>
            </a:pPr>
            <a:r>
              <a:rPr lang="en-GB" noProof="0" dirty="0">
                <a:highlight>
                  <a:srgbClr val="FFFF00"/>
                </a:highlight>
              </a:rPr>
              <a:t>Good analysis of the authorship will be seen here.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noProof="0" dirty="0">
                <a:highlight>
                  <a:srgbClr val="FFFF00"/>
                </a:highlight>
              </a:rPr>
              <a:t>For a good two sided response – you can award </a:t>
            </a:r>
            <a:r>
              <a:rPr lang="en-GB" b="1" noProof="0" dirty="0">
                <a:highlight>
                  <a:srgbClr val="FFFF00"/>
                </a:highlight>
              </a:rPr>
              <a:t>7 or 8 marks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noProof="0" dirty="0">
                <a:highlight>
                  <a:srgbClr val="FFFF00"/>
                </a:highlight>
              </a:rPr>
              <a:t>A very good two sided response can be awarded </a:t>
            </a:r>
            <a:r>
              <a:rPr lang="en-GB" b="1" noProof="0" dirty="0">
                <a:highlight>
                  <a:srgbClr val="FFFF00"/>
                </a:highlight>
              </a:rPr>
              <a:t>9 marks</a:t>
            </a:r>
          </a:p>
          <a:p>
            <a:pPr marL="0" indent="0">
              <a:buFont typeface="Arial" panose="020B0604020202020204" pitchFamily="34" charset="0"/>
              <a:buNone/>
            </a:pPr>
            <a:endParaRPr lang="en-GB" b="1" noProof="0" dirty="0">
              <a:highlight>
                <a:srgbClr val="FFFF00"/>
              </a:highlight>
            </a:endParaRPr>
          </a:p>
          <a:p>
            <a:pPr marL="0" indent="0">
              <a:buFont typeface="Arial" panose="020B0604020202020204" pitchFamily="34" charset="0"/>
              <a:buNone/>
            </a:pPr>
            <a:r>
              <a:rPr lang="en-GB" b="1" noProof="0" dirty="0">
                <a:highlight>
                  <a:srgbClr val="FFFF00"/>
                </a:highlight>
              </a:rPr>
              <a:t>Band 4 </a:t>
            </a:r>
            <a:r>
              <a:rPr lang="en-GB" noProof="0" dirty="0">
                <a:highlight>
                  <a:srgbClr val="FFFF00"/>
                </a:highlight>
              </a:rPr>
              <a:t>answers fully analyse the key issue. Answers will be well developed and sophisticated. </a:t>
            </a:r>
            <a:r>
              <a:rPr lang="en-GB" b="1" noProof="0" dirty="0">
                <a:highlight>
                  <a:srgbClr val="FFFF00"/>
                </a:highlight>
              </a:rPr>
              <a:t>10-12 marks	</a:t>
            </a:r>
          </a:p>
          <a:p>
            <a:pPr marL="171450" indent="-171450">
              <a:buFont typeface="Arial" panose="020B0604020202020204" pitchFamily="34" charset="0"/>
              <a:buChar char="•"/>
            </a:pPr>
            <a:r>
              <a:rPr lang="en-GB" b="0" noProof="0" dirty="0">
                <a:highlight>
                  <a:srgbClr val="FFFF00"/>
                </a:highlight>
              </a:rPr>
              <a:t>Answers will fully analyse and evaluate how and why interpretations of the issue are different.</a:t>
            </a:r>
          </a:p>
          <a:p>
            <a:pPr marL="171450" indent="-171450">
              <a:buFont typeface="Arial" panose="020B0604020202020204" pitchFamily="34" charset="0"/>
              <a:buChar char="•"/>
            </a:pPr>
            <a:r>
              <a:rPr lang="en-GB" b="0" noProof="0" dirty="0">
                <a:highlight>
                  <a:srgbClr val="FFFF00"/>
                </a:highlight>
              </a:rPr>
              <a:t>The judgement will be well substantiated and sophisticated.</a:t>
            </a:r>
          </a:p>
          <a:p>
            <a:pPr marL="171450" indent="-171450">
              <a:buFont typeface="Arial" panose="020B0604020202020204" pitchFamily="34" charset="0"/>
              <a:buChar char="•"/>
            </a:pPr>
            <a:r>
              <a:rPr lang="en-GB" b="0" noProof="0" dirty="0">
                <a:highlight>
                  <a:srgbClr val="FFFF00"/>
                </a:highlight>
              </a:rPr>
              <a:t>There is a valid and developed discussion of the authorship and why the author came to their viewpoint.</a:t>
            </a:r>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27</a:t>
            </a:fld>
            <a:endParaRPr lang="en-GB" altLang="en-US" dirty="0"/>
          </a:p>
        </p:txBody>
      </p:sp>
    </p:spTree>
    <p:extLst>
      <p:ext uri="{BB962C8B-B14F-4D97-AF65-F5344CB8AC3E}">
        <p14:creationId xmlns:p14="http://schemas.microsoft.com/office/powerpoint/2010/main" val="23977706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28</a:t>
            </a:fld>
            <a:endParaRPr lang="en-GB" altLang="en-US" dirty="0"/>
          </a:p>
        </p:txBody>
      </p:sp>
    </p:spTree>
    <p:extLst>
      <p:ext uri="{BB962C8B-B14F-4D97-AF65-F5344CB8AC3E}">
        <p14:creationId xmlns:p14="http://schemas.microsoft.com/office/powerpoint/2010/main" val="2205034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29</a:t>
            </a:fld>
            <a:endParaRPr lang="en-GB" altLang="en-US" dirty="0"/>
          </a:p>
        </p:txBody>
      </p:sp>
    </p:spTree>
    <p:extLst>
      <p:ext uri="{BB962C8B-B14F-4D97-AF65-F5344CB8AC3E}">
        <p14:creationId xmlns:p14="http://schemas.microsoft.com/office/powerpoint/2010/main" val="1982777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noProof="0" dirty="0">
                <a:highlight>
                  <a:srgbClr val="FFFF00"/>
                </a:highlight>
              </a:rPr>
              <a:t>Spelling, Punctuation and Grammar</a:t>
            </a:r>
          </a:p>
          <a:p>
            <a:endParaRPr lang="en-GB" noProof="0" dirty="0">
              <a:highlight>
                <a:srgbClr val="FFFF00"/>
              </a:highlight>
            </a:endParaRPr>
          </a:p>
          <a:p>
            <a:pPr marL="171450" indent="-171450">
              <a:buFont typeface="Arial" panose="020B0604020202020204" pitchFamily="34" charset="0"/>
              <a:buChar char="•"/>
            </a:pPr>
            <a:r>
              <a:rPr lang="en-GB" noProof="0" dirty="0">
                <a:highlight>
                  <a:srgbClr val="FFFF00"/>
                </a:highlight>
              </a:rPr>
              <a:t>There is a mark out of 3 given for spelling, punctuation and the accurate use of grammar (SPaG) and specialist language. </a:t>
            </a:r>
          </a:p>
          <a:p>
            <a:pPr marL="171450" indent="-171450">
              <a:buFont typeface="Arial" panose="020B0604020202020204" pitchFamily="34" charset="0"/>
              <a:buChar char="•"/>
            </a:pPr>
            <a:r>
              <a:rPr lang="en-GB" noProof="0" dirty="0">
                <a:highlight>
                  <a:srgbClr val="FFFF00"/>
                </a:highlight>
              </a:rPr>
              <a:t>As a rule you start with </a:t>
            </a:r>
            <a:r>
              <a:rPr lang="en-GB" b="1" noProof="0" dirty="0">
                <a:highlight>
                  <a:srgbClr val="FFFF00"/>
                </a:highlight>
              </a:rPr>
              <a:t>2 marks </a:t>
            </a:r>
            <a:r>
              <a:rPr lang="en-GB" noProof="0" dirty="0">
                <a:highlight>
                  <a:srgbClr val="FFFF00"/>
                </a:highlight>
              </a:rPr>
              <a:t>then if you feel the SPaG is particularly poor you may go down to </a:t>
            </a:r>
            <a:r>
              <a:rPr lang="en-GB" b="1" noProof="0" dirty="0">
                <a:highlight>
                  <a:srgbClr val="FFFF00"/>
                </a:highlight>
              </a:rPr>
              <a:t>1 mark.</a:t>
            </a:r>
          </a:p>
          <a:p>
            <a:pPr marL="171450" indent="-171450">
              <a:buFont typeface="Arial" panose="020B0604020202020204" pitchFamily="34" charset="0"/>
              <a:buChar char="•"/>
            </a:pPr>
            <a:r>
              <a:rPr lang="en-GB" noProof="0" dirty="0">
                <a:highlight>
                  <a:srgbClr val="FFFF00"/>
                </a:highlight>
              </a:rPr>
              <a:t>If answers are generally well written and structured, with accurate use of historical terms award </a:t>
            </a:r>
            <a:r>
              <a:rPr lang="en-GB" b="1" noProof="0" dirty="0">
                <a:highlight>
                  <a:srgbClr val="FFFF00"/>
                </a:highlight>
              </a:rPr>
              <a:t>3 marks.</a:t>
            </a:r>
          </a:p>
          <a:p>
            <a:pPr marL="171450" indent="-171450">
              <a:buFont typeface="Arial" panose="020B0604020202020204" pitchFamily="34" charset="0"/>
              <a:buChar char="•"/>
            </a:pPr>
            <a:r>
              <a:rPr lang="en-GB" b="1" noProof="0" dirty="0">
                <a:highlight>
                  <a:srgbClr val="FFFF00"/>
                </a:highlight>
              </a:rPr>
              <a:t>Most importantly </a:t>
            </a:r>
            <a:r>
              <a:rPr lang="en-GB" noProof="0" dirty="0">
                <a:highlight>
                  <a:srgbClr val="FFFF00"/>
                </a:highlight>
              </a:rPr>
              <a:t>– </a:t>
            </a:r>
            <a:r>
              <a:rPr lang="en-GB" b="1" noProof="0" dirty="0">
                <a:highlight>
                  <a:srgbClr val="FFFF00"/>
                </a:highlight>
              </a:rPr>
              <a:t>DO NOT </a:t>
            </a:r>
            <a:r>
              <a:rPr lang="en-GB" noProof="0" dirty="0">
                <a:highlight>
                  <a:srgbClr val="FFFF00"/>
                </a:highlight>
              </a:rPr>
              <a:t>award a SPaG mark if the answer is incorrect (even if the candidate has written at length)</a:t>
            </a:r>
            <a:endParaRPr lang="en-GB" noProof="0" dirty="0"/>
          </a:p>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30</a:t>
            </a:fld>
            <a:endParaRPr lang="en-GB" altLang="en-US" dirty="0"/>
          </a:p>
        </p:txBody>
      </p:sp>
    </p:spTree>
    <p:extLst>
      <p:ext uri="{BB962C8B-B14F-4D97-AF65-F5344CB8AC3E}">
        <p14:creationId xmlns:p14="http://schemas.microsoft.com/office/powerpoint/2010/main" val="3724900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48C2C722-06CC-4734-9C45-1AFF7B864B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267" name="Notes Placeholder 2">
            <a:extLst>
              <a:ext uri="{FF2B5EF4-FFF2-40B4-BE49-F238E27FC236}">
                <a16:creationId xmlns:a16="http://schemas.microsoft.com/office/drawing/2014/main" id="{8EDB4F42-D01A-4C79-BBF0-C0E217C4C702}"/>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front cover of the question paper provides instructions and information for candidates. Key things to note are the time allowed for the paper (1 hour, unless an additional time allowance has been allocated) and the requirement to answer </a:t>
            </a:r>
            <a:r>
              <a:rPr lang="en-US" altLang="en-US" b="1" dirty="0"/>
              <a:t>all questions </a:t>
            </a:r>
            <a:r>
              <a:rPr lang="en-US" altLang="en-US" dirty="0"/>
              <a:t>on the paper. Please note that answers to question 5 will be awarded an additional mark out of 3 for spelling, punctuation and grammar and use of specialist language. </a:t>
            </a:r>
            <a:endParaRPr lang="en-GB" altLang="en-US" dirty="0"/>
          </a:p>
          <a:p>
            <a:pPr eaLnBrk="1" hangingPunct="1">
              <a:spcBef>
                <a:spcPct val="0"/>
              </a:spcBef>
            </a:pPr>
            <a:endParaRPr lang="en-GB" altLang="en-US" dirty="0"/>
          </a:p>
        </p:txBody>
      </p:sp>
      <p:sp>
        <p:nvSpPr>
          <p:cNvPr id="11268" name="Slide Number Placeholder 3">
            <a:extLst>
              <a:ext uri="{FF2B5EF4-FFF2-40B4-BE49-F238E27FC236}">
                <a16:creationId xmlns:a16="http://schemas.microsoft.com/office/drawing/2014/main" id="{AAA5CF5D-7EA0-498A-9549-BCAD85E71884}"/>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2CAEAFF0-7AD4-44F6-873A-027DF08D4E1F}" type="slidenum">
              <a:rPr lang="en-GB" altLang="en-US" smtClean="0"/>
              <a:pPr/>
              <a:t>4</a:t>
            </a:fld>
            <a:endParaRPr lang="en-GB"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31</a:t>
            </a:fld>
            <a:endParaRPr lang="en-GB" altLang="en-US" dirty="0"/>
          </a:p>
        </p:txBody>
      </p:sp>
    </p:spTree>
    <p:extLst>
      <p:ext uri="{BB962C8B-B14F-4D97-AF65-F5344CB8AC3E}">
        <p14:creationId xmlns:p14="http://schemas.microsoft.com/office/powerpoint/2010/main" val="1170588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81D09F85-CE74-4C4A-B2A5-E37EA5D60C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5" name="Notes Placeholder 2">
            <a:extLst>
              <a:ext uri="{FF2B5EF4-FFF2-40B4-BE49-F238E27FC236}">
                <a16:creationId xmlns:a16="http://schemas.microsoft.com/office/drawing/2014/main" id="{1BDDBFAC-1502-4B96-B505-1484E888EDC6}"/>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In question 1 the sole focus should be on the source itself. Two points should be taken from the written source and two points from the visual source which directly relate to the question. The attribution is part of the source so can also be referred to. There should be no reference to the source’s reliability as this is not being assessed here. Both sources should be discussed equally.  There are two marks to be gained for Source A and two marks for Source B.  Therefore, one point from Source A and three points from Source B will not gain 4 marks in total, but rather 3 marks. No background information whatsoever is required, as this will not be credited.</a:t>
            </a:r>
          </a:p>
          <a:p>
            <a:pPr eaLnBrk="1" hangingPunct="1">
              <a:spcBef>
                <a:spcPct val="0"/>
              </a:spcBef>
            </a:pPr>
            <a:endParaRPr lang="en-GB" altLang="en-US" dirty="0"/>
          </a:p>
        </p:txBody>
      </p:sp>
      <p:sp>
        <p:nvSpPr>
          <p:cNvPr id="13316" name="Slide Number Placeholder 3">
            <a:extLst>
              <a:ext uri="{FF2B5EF4-FFF2-40B4-BE49-F238E27FC236}">
                <a16:creationId xmlns:a16="http://schemas.microsoft.com/office/drawing/2014/main" id="{36AD2223-E3D0-4FD2-A97D-E5196F1A114E}"/>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CA12782-B54F-4C28-8EEA-5274E451E8B8}" type="slidenum">
              <a:rPr lang="en-GB" altLang="en-US" smtClean="0"/>
              <a:pPr/>
              <a:t>5</a:t>
            </a:fld>
            <a:endParaRPr lang="en-GB"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81D09F85-CE74-4C4A-B2A5-E37EA5D60C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5" name="Notes Placeholder 2">
            <a:extLst>
              <a:ext uri="{FF2B5EF4-FFF2-40B4-BE49-F238E27FC236}">
                <a16:creationId xmlns:a16="http://schemas.microsoft.com/office/drawing/2014/main" id="{1BDDBFAC-1502-4B96-B505-1484E888EDC6}"/>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3316" name="Slide Number Placeholder 3">
            <a:extLst>
              <a:ext uri="{FF2B5EF4-FFF2-40B4-BE49-F238E27FC236}">
                <a16:creationId xmlns:a16="http://schemas.microsoft.com/office/drawing/2014/main" id="{36AD2223-E3D0-4FD2-A97D-E5196F1A114E}"/>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CA12782-B54F-4C28-8EEA-5274E451E8B8}" type="slidenum">
              <a:rPr lang="en-GB" altLang="en-US" smtClean="0"/>
              <a:pPr/>
              <a:t>6</a:t>
            </a:fld>
            <a:endParaRPr lang="en-GB" altLang="en-US" dirty="0"/>
          </a:p>
        </p:txBody>
      </p:sp>
    </p:spTree>
    <p:extLst>
      <p:ext uri="{BB962C8B-B14F-4D97-AF65-F5344CB8AC3E}">
        <p14:creationId xmlns:p14="http://schemas.microsoft.com/office/powerpoint/2010/main" val="3844077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noProof="0" dirty="0"/>
              <a:t>TIP – A good idea when marking using the mark scheme, is to underline in red where an example of AO1 is seen. You can highlight all other </a:t>
            </a:r>
            <a:r>
              <a:rPr lang="en-GB" b="1" noProof="0" dirty="0">
                <a:highlight>
                  <a:srgbClr val="FFFF00"/>
                </a:highlight>
              </a:rPr>
              <a:t>AOs in yellow</a:t>
            </a:r>
            <a:r>
              <a:rPr lang="en-GB" b="1" noProof="0" dirty="0"/>
              <a:t>. </a:t>
            </a:r>
            <a:r>
              <a:rPr lang="en-GB" noProof="0" dirty="0"/>
              <a:t>This will give you a clear separation between the AOs and make the awarding of marks more straightforward.</a:t>
            </a:r>
          </a:p>
          <a:p>
            <a:endParaRPr lang="en-GB" noProof="0" dirty="0"/>
          </a:p>
          <a:p>
            <a:r>
              <a:rPr lang="en-GB" noProof="0" dirty="0"/>
              <a:t>This question is only assessing AO3 – use of the content of the sources for the set enquiry.</a:t>
            </a:r>
          </a:p>
          <a:p>
            <a:endParaRPr lang="en-GB" dirty="0"/>
          </a:p>
          <a:p>
            <a:r>
              <a:rPr lang="en-GB" dirty="0"/>
              <a:t>Band 1 responses are generalised and use either 1 source or 2 sources. A weak response using 1 source well will be Band 1 – 2 marks</a:t>
            </a:r>
          </a:p>
          <a:p>
            <a:r>
              <a:rPr lang="en-GB" dirty="0"/>
              <a:t>Band 2 responses can be 2 points from source A and 2 points from source B</a:t>
            </a:r>
          </a:p>
          <a:p>
            <a:r>
              <a:rPr lang="en-GB" dirty="0"/>
              <a:t>If unbalanced give Band 2 – 3 marks</a:t>
            </a:r>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7</a:t>
            </a:fld>
            <a:endParaRPr lang="en-GB" altLang="en-US" dirty="0"/>
          </a:p>
        </p:txBody>
      </p:sp>
    </p:spTree>
    <p:extLst>
      <p:ext uri="{BB962C8B-B14F-4D97-AF65-F5344CB8AC3E}">
        <p14:creationId xmlns:p14="http://schemas.microsoft.com/office/powerpoint/2010/main" val="5605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8</a:t>
            </a:fld>
            <a:endParaRPr lang="en-GB" altLang="en-US" dirty="0"/>
          </a:p>
        </p:txBody>
      </p:sp>
    </p:spTree>
    <p:extLst>
      <p:ext uri="{BB962C8B-B14F-4D97-AF65-F5344CB8AC3E}">
        <p14:creationId xmlns:p14="http://schemas.microsoft.com/office/powerpoint/2010/main" val="2584461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dirty="0"/>
          </a:p>
        </p:txBody>
      </p:sp>
      <p:sp>
        <p:nvSpPr>
          <p:cNvPr id="4" name="Slide Number Placeholder 3"/>
          <p:cNvSpPr>
            <a:spLocks noGrp="1"/>
          </p:cNvSpPr>
          <p:nvPr>
            <p:ph type="sldNum" sz="quarter" idx="5"/>
          </p:nvPr>
        </p:nvSpPr>
        <p:spPr/>
        <p:txBody>
          <a:bodyPr/>
          <a:lstStyle/>
          <a:p>
            <a:pPr>
              <a:defRPr/>
            </a:pPr>
            <a:fld id="{9B012886-170A-48FA-8949-64247B2317F4}" type="slidenum">
              <a:rPr lang="en-GB" altLang="en-US" smtClean="0"/>
              <a:pPr>
                <a:defRPr/>
              </a:pPr>
              <a:t>9</a:t>
            </a:fld>
            <a:endParaRPr lang="en-GB" altLang="en-US" dirty="0"/>
          </a:p>
        </p:txBody>
      </p:sp>
    </p:spTree>
    <p:extLst>
      <p:ext uri="{BB962C8B-B14F-4D97-AF65-F5344CB8AC3E}">
        <p14:creationId xmlns:p14="http://schemas.microsoft.com/office/powerpoint/2010/main" val="1355004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8BF2CDD5-5CBC-429E-90C9-E0A7FD99D8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3" name="Notes Placeholder 2">
            <a:extLst>
              <a:ext uri="{FF2B5EF4-FFF2-40B4-BE49-F238E27FC236}">
                <a16:creationId xmlns:a16="http://schemas.microsoft.com/office/drawing/2014/main" id="{2FE701B0-11F0-4F77-83DD-981762E71398}"/>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In Question 2, two skills are being assessed – knowledge and understanding and source analysis. Begin by looking at discussion of the content of the source – what does it tell you about the issue in the question?  There are only two marks to be gained for this. </a:t>
            </a:r>
          </a:p>
          <a:p>
            <a:endParaRPr lang="en-GB" altLang="en-US" dirty="0"/>
          </a:p>
          <a:p>
            <a:r>
              <a:rPr lang="en-GB" altLang="en-US" dirty="0"/>
              <a:t>The remaining 4 marks will be gained from the quality of discussion about the source’s reliability. Reference should be made to the date of the source, the author, its audience and purpose, as well as what the source is.  There should be analysis of how these factors contribute to the source’s strengths and weaknesses. By discussing all these points there will be explanation of how accurate the source is and therefore a judgement can be made. </a:t>
            </a:r>
          </a:p>
        </p:txBody>
      </p:sp>
      <p:sp>
        <p:nvSpPr>
          <p:cNvPr id="15364" name="Slide Number Placeholder 3">
            <a:extLst>
              <a:ext uri="{FF2B5EF4-FFF2-40B4-BE49-F238E27FC236}">
                <a16:creationId xmlns:a16="http://schemas.microsoft.com/office/drawing/2014/main" id="{7D5D8865-A320-4E40-8B45-CAEF98970F5D}"/>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6858240-CB36-4EFB-9C95-322E3688457C}" type="slidenum">
              <a:rPr lang="en-GB" altLang="en-US" smtClean="0"/>
              <a:pPr/>
              <a:t>10</a:t>
            </a:fld>
            <a:endParaRPr lang="en-GB"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Corbis-42-53088181_bandw.jpg" descr="\\localhost\Volumes\Other Clients\Eduqas\P17661 Eduqas Brand Identity Guidelines\Links\Corbis-42-53088181.jpg">
            <a:extLst>
              <a:ext uri="{FF2B5EF4-FFF2-40B4-BE49-F238E27FC236}">
                <a16:creationId xmlns:a16="http://schemas.microsoft.com/office/drawing/2014/main" id="{DC3A650C-4A7E-4DAC-AB17-9B1F96FEB54B}"/>
              </a:ext>
            </a:extLst>
          </p:cNvPr>
          <p:cNvPicPr preferRelativeResize="0">
            <a:picLocks noChangeArrowheads="1"/>
          </p:cNvPicPr>
          <p:nvPr userDrawn="1"/>
        </p:nvPicPr>
        <p:blipFill>
          <a:blip r:embed="rId2" r:link="rId3">
            <a:extLst>
              <a:ext uri="{28A0092B-C50C-407E-A947-70E740481C1C}">
                <a14:useLocalDpi xmlns:a14="http://schemas.microsoft.com/office/drawing/2010/main" val="0"/>
              </a:ext>
            </a:extLst>
          </a:blip>
          <a:srcRect l="331" t="9973" r="-331" b="4013"/>
          <a:stretch>
            <a:fillRect/>
          </a:stretch>
        </p:blipFill>
        <p:spPr bwMode="auto">
          <a:xfrm>
            <a:off x="5424488" y="3048000"/>
            <a:ext cx="3262312" cy="2805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17"/>
          <p:cNvSpPr>
            <a:spLocks noGrp="1"/>
          </p:cNvSpPr>
          <p:nvPr>
            <p:ph type="body" sz="quarter" idx="15"/>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10"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335764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dirty="0"/>
          </a:p>
        </p:txBody>
      </p:sp>
      <p:sp>
        <p:nvSpPr>
          <p:cNvPr id="5"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27459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7" name="Text Placeholder 6"/>
          <p:cNvSpPr>
            <a:spLocks noGrp="1"/>
          </p:cNvSpPr>
          <p:nvPr>
            <p:ph type="body" sz="quarter" idx="17"/>
          </p:nvPr>
        </p:nvSpPr>
        <p:spPr>
          <a:xfrm>
            <a:off x="4873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595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3" name="Text Placeholder 2"/>
          <p:cNvSpPr>
            <a:spLocks noGrp="1"/>
          </p:cNvSpPr>
          <p:nvPr>
            <p:ph idx="1"/>
          </p:nvPr>
        </p:nvSpPr>
        <p:spPr>
          <a:xfrm>
            <a:off x="457200" y="2984501"/>
            <a:ext cx="8229600" cy="2781300"/>
          </a:xfrm>
          <a:prstGeom prst="rect">
            <a:avLst/>
          </a:prstGeom>
        </p:spPr>
        <p:txBody>
          <a:bodyPr rtlCol="0">
            <a:normAutofit/>
          </a:bodyPr>
          <a:lstStyle/>
          <a:p>
            <a:pPr lvl="0"/>
            <a:r>
              <a:rPr lang="en-US"/>
              <a:t>Click to edit Master text styles</a:t>
            </a:r>
          </a:p>
        </p:txBody>
      </p:sp>
    </p:spTree>
    <p:extLst>
      <p:ext uri="{BB962C8B-B14F-4D97-AF65-F5344CB8AC3E}">
        <p14:creationId xmlns:p14="http://schemas.microsoft.com/office/powerpoint/2010/main" val="2089927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5B031EE-CFAB-4028-9795-9DF771DC1630}"/>
              </a:ext>
            </a:extLst>
          </p:cNvPr>
          <p:cNvGraphicFramePr>
            <a:graphicFrameLocks noGrp="1"/>
          </p:cNvGraphicFramePr>
          <p:nvPr/>
        </p:nvGraphicFramePr>
        <p:xfrm>
          <a:off x="554038" y="3238500"/>
          <a:ext cx="6570662" cy="2935288"/>
        </p:xfrm>
        <a:graphic>
          <a:graphicData uri="http://schemas.openxmlformats.org/drawingml/2006/table">
            <a:tbl>
              <a:tblPr firstRow="1" bandRow="1"/>
              <a:tblGrid>
                <a:gridCol w="3285331">
                  <a:extLst>
                    <a:ext uri="{9D8B030D-6E8A-4147-A177-3AD203B41FA5}">
                      <a16:colId xmlns:a16="http://schemas.microsoft.com/office/drawing/2014/main" val="20000"/>
                    </a:ext>
                  </a:extLst>
                </a:gridCol>
                <a:gridCol w="3285331">
                  <a:extLst>
                    <a:ext uri="{9D8B030D-6E8A-4147-A177-3AD203B41FA5}">
                      <a16:colId xmlns:a16="http://schemas.microsoft.com/office/drawing/2014/main" val="20001"/>
                    </a:ext>
                  </a:extLst>
                </a:gridCol>
              </a:tblGrid>
              <a:tr h="564479">
                <a:tc gridSpan="2">
                  <a:txBody>
                    <a:bodyPr/>
                    <a:lstStyle/>
                    <a:p>
                      <a:pPr>
                        <a:lnSpc>
                          <a:spcPct val="115000"/>
                        </a:lnSpc>
                        <a:spcAft>
                          <a:spcPts val="0"/>
                        </a:spcAft>
                      </a:pPr>
                      <a:r>
                        <a:rPr lang="en-GB" sz="1600" b="1" kern="1200" dirty="0">
                          <a:solidFill>
                            <a:srgbClr val="FFFFFF"/>
                          </a:solidFill>
                          <a:effectLst/>
                          <a:latin typeface="Bliss-Light"/>
                          <a:ea typeface="Times New Roman"/>
                          <a:cs typeface="Arial"/>
                        </a:rPr>
                        <a:t>Pennawd</a:t>
                      </a:r>
                      <a:r>
                        <a:rPr lang="en-GB" sz="1600" b="1" kern="1200" baseline="0" dirty="0">
                          <a:solidFill>
                            <a:srgbClr val="FFFFFF"/>
                          </a:solidFill>
                          <a:effectLst/>
                          <a:latin typeface="Bliss-Light"/>
                          <a:ea typeface="Times New Roman"/>
                          <a:cs typeface="Arial"/>
                        </a:rPr>
                        <a:t> ar gyfer tabl | </a:t>
                      </a:r>
                      <a:r>
                        <a:rPr lang="en-GB" sz="1600" b="1" kern="1200" dirty="0">
                          <a:solidFill>
                            <a:srgbClr val="FFFFFF"/>
                          </a:solidFill>
                          <a:effectLst/>
                          <a:latin typeface="Bliss-Light"/>
                          <a:ea typeface="Times New Roman"/>
                          <a:cs typeface="Arial"/>
                        </a:rPr>
                        <a:t>Table heading </a:t>
                      </a:r>
                      <a:endParaRPr lang="en-GB" sz="1100" dirty="0">
                        <a:effectLst/>
                        <a:latin typeface="Calibri"/>
                        <a:ea typeface="Calibri"/>
                        <a:cs typeface="Times New Roman"/>
                      </a:endParaRPr>
                    </a:p>
                  </a:txBody>
                  <a:tcPr marL="91450" marR="91450" marT="45719" marB="45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67">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marL="91450" marR="91450" marT="45719" marB="45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Calibri"/>
                          <a:cs typeface="Arial"/>
                        </a:rPr>
                        <a:t>This</a:t>
                      </a:r>
                      <a:r>
                        <a:rPr lang="en-US" sz="1400" kern="1200" baseline="0" dirty="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marL="91450" marR="91450" marT="45719" marB="4571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48">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marL="91450" marR="91450" marT="45719" marB="45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marL="91450" marR="91450" marT="45719" marB="4571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48">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marL="91450" marR="91450" marT="45719" marB="45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marL="91450" marR="91450" marT="45719" marB="4571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48">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marL="91450" marR="91450" marT="45719" marB="4571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marL="91450" marR="91450" marT="45719" marB="4571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7124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BDF7DEAE-BA3D-442C-8215-A368BBCD2D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 Placeholder 7"/>
          <p:cNvSpPr>
            <a:spLocks noGrp="1"/>
          </p:cNvSpPr>
          <p:nvPr>
            <p:ph type="body" sz="quarter" idx="13"/>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lvl="0"/>
            <a:r>
              <a:rPr lang="en-US" noProof="0"/>
              <a:t>Click to edit Master text styles</a:t>
            </a:r>
          </a:p>
          <a:p>
            <a:pPr lvl="1"/>
            <a:r>
              <a:rPr lang="en-US" noProof="0"/>
              <a:t>Second level</a:t>
            </a:r>
          </a:p>
        </p:txBody>
      </p:sp>
      <p:sp>
        <p:nvSpPr>
          <p:cNvPr id="4" name="Date Placeholder 3">
            <a:extLst>
              <a:ext uri="{FF2B5EF4-FFF2-40B4-BE49-F238E27FC236}">
                <a16:creationId xmlns:a16="http://schemas.microsoft.com/office/drawing/2014/main" id="{50DA46FF-55FB-4F84-BBD3-CE7B1E7B06D4}"/>
              </a:ext>
            </a:extLst>
          </p:cNvPr>
          <p:cNvSpPr>
            <a:spLocks noGrp="1"/>
          </p:cNvSpPr>
          <p:nvPr>
            <p:ph type="dt" sz="half" idx="14"/>
          </p:nvPr>
        </p:nvSpPr>
        <p:spPr>
          <a:xfrm>
            <a:off x="457200" y="6356350"/>
            <a:ext cx="2133600" cy="365125"/>
          </a:xfrm>
          <a:prstGeom prst="rect">
            <a:avLst/>
          </a:prstGeom>
        </p:spPr>
        <p:txBody>
          <a:bodyPr/>
          <a:lstStyle>
            <a:lvl1pPr eaLnBrk="1" hangingPunct="1">
              <a:defRPr>
                <a:ea typeface="ＭＳ Ｐゴシック" pitchFamily="1" charset="-128"/>
              </a:defRPr>
            </a:lvl1pPr>
          </a:lstStyle>
          <a:p>
            <a:pPr>
              <a:defRPr/>
            </a:pPr>
            <a:fld id="{28F015C8-0778-4BFF-9C0A-25BBB54B53C0}" type="datetimeFigureOut">
              <a:rPr lang="en-GB"/>
              <a:pPr>
                <a:defRPr/>
              </a:pPr>
              <a:t>24/11/2021</a:t>
            </a:fld>
            <a:endParaRPr lang="en-GB" dirty="0"/>
          </a:p>
        </p:txBody>
      </p:sp>
      <p:sp>
        <p:nvSpPr>
          <p:cNvPr id="5" name="Footer Placeholder 4">
            <a:extLst>
              <a:ext uri="{FF2B5EF4-FFF2-40B4-BE49-F238E27FC236}">
                <a16:creationId xmlns:a16="http://schemas.microsoft.com/office/drawing/2014/main" id="{8DA93286-75D5-4FC7-AAF9-43477607F9AC}"/>
              </a:ext>
            </a:extLst>
          </p:cNvPr>
          <p:cNvSpPr>
            <a:spLocks noGrp="1"/>
          </p:cNvSpPr>
          <p:nvPr>
            <p:ph type="ftr" sz="quarter" idx="15"/>
          </p:nvPr>
        </p:nvSpPr>
        <p:spPr>
          <a:xfrm>
            <a:off x="3124200" y="6356350"/>
            <a:ext cx="2895600" cy="365125"/>
          </a:xfrm>
          <a:prstGeom prst="rect">
            <a:avLst/>
          </a:prstGeom>
        </p:spPr>
        <p:txBody>
          <a:bodyPr/>
          <a:lstStyle>
            <a:lvl1pPr eaLnBrk="1" hangingPunct="1">
              <a:defRPr>
                <a:ea typeface="ＭＳ Ｐゴシック" pitchFamily="1" charset="-128"/>
              </a:defRPr>
            </a:lvl1pPr>
          </a:lstStyle>
          <a:p>
            <a:pPr>
              <a:defRPr/>
            </a:pPr>
            <a:endParaRPr lang="en-US" dirty="0"/>
          </a:p>
        </p:txBody>
      </p:sp>
      <p:sp>
        <p:nvSpPr>
          <p:cNvPr id="6" name="Slide Number Placeholder 5">
            <a:extLst>
              <a:ext uri="{FF2B5EF4-FFF2-40B4-BE49-F238E27FC236}">
                <a16:creationId xmlns:a16="http://schemas.microsoft.com/office/drawing/2014/main" id="{279DF65F-23BF-44A9-9A63-F0009C4C5069}"/>
              </a:ext>
            </a:extLst>
          </p:cNvPr>
          <p:cNvSpPr>
            <a:spLocks noGrp="1"/>
          </p:cNvSpPr>
          <p:nvPr>
            <p:ph type="sldNum" sz="quarter" idx="16"/>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E389D38-F7C6-4E6E-8461-3E36D391DEF2}" type="slidenum">
              <a:rPr lang="en-GB" altLang="en-US"/>
              <a:pPr>
                <a:defRPr/>
              </a:pPr>
              <a:t>‹#›</a:t>
            </a:fld>
            <a:endParaRPr lang="en-GB" altLang="en-US" dirty="0"/>
          </a:p>
        </p:txBody>
      </p:sp>
    </p:spTree>
    <p:extLst>
      <p:ext uri="{BB962C8B-B14F-4D97-AF65-F5344CB8AC3E}">
        <p14:creationId xmlns:p14="http://schemas.microsoft.com/office/powerpoint/2010/main" val="9547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576889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1066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a:extLst>
              <a:ext uri="{FF2B5EF4-FFF2-40B4-BE49-F238E27FC236}">
                <a16:creationId xmlns:a16="http://schemas.microsoft.com/office/drawing/2014/main" id="{62350985-6D1F-4AA0-99DC-3AD1E4B2463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38" y="1588"/>
            <a:ext cx="9151938" cy="12652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27" name="Title Placeholder 1">
            <a:extLst>
              <a:ext uri="{FF2B5EF4-FFF2-40B4-BE49-F238E27FC236}">
                <a16:creationId xmlns:a16="http://schemas.microsoft.com/office/drawing/2014/main" id="{A9C7E42A-4151-4678-B1CE-E8A009C1E491}"/>
              </a:ext>
            </a:extLst>
          </p:cNvPr>
          <p:cNvSpPr>
            <a:spLocks noGrp="1" noChangeArrowheads="1"/>
          </p:cNvSpPr>
          <p:nvPr>
            <p:ph type="title"/>
          </p:nvPr>
        </p:nvSpPr>
        <p:spPr bwMode="auto">
          <a:xfrm>
            <a:off x="452438" y="1425575"/>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2384C095-F51E-4745-9A18-1E242F7B25A9}"/>
              </a:ext>
            </a:extLst>
          </p:cNvPr>
          <p:cNvSpPr>
            <a:spLocks noGrp="1" noChangeArrowheads="1"/>
          </p:cNvSpPr>
          <p:nvPr>
            <p:ph type="body" idx="1"/>
          </p:nvPr>
        </p:nvSpPr>
        <p:spPr bwMode="auto">
          <a:xfrm>
            <a:off x="457200" y="2984500"/>
            <a:ext cx="8229600" cy="278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p:txBody>
      </p:sp>
    </p:spTree>
  </p:cSld>
  <p:clrMap bg1="lt1" tx1="dk1" bg2="lt2" tx2="dk2" accent1="accent1" accent2="accent2" accent3="accent3" accent4="accent4" accent5="accent5" accent6="accent6" hlink="hlink" folHlink="folHlink"/>
  <p:sldLayoutIdLst>
    <p:sldLayoutId id="2147483784" r:id="rId1"/>
    <p:sldLayoutId id="2147483781" r:id="rId2"/>
    <p:sldLayoutId id="2147483782" r:id="rId3"/>
    <p:sldLayoutId id="2147483783" r:id="rId4"/>
    <p:sldLayoutId id="2147483785" r:id="rId5"/>
    <p:sldLayoutId id="2147483786" r:id="rId6"/>
    <p:sldLayoutId id="2147483787" r:id="rId7"/>
    <p:sldLayoutId id="2147483788" r:id="rId8"/>
  </p:sldLayoutIdLst>
  <p:txStyles>
    <p:titleStyle>
      <a:lvl1pPr algn="l" defTabSz="457200" rtl="0" eaLnBrk="0" fontAlgn="base" hangingPunct="0">
        <a:spcBef>
          <a:spcPct val="0"/>
        </a:spcBef>
        <a:spcAft>
          <a:spcPct val="0"/>
        </a:spcAft>
        <a:defRPr sz="3200" kern="120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algn="l" defTabSz="457200" rtl="0" eaLnBrk="0" fontAlgn="base" hangingPunct="0">
        <a:spcBef>
          <a:spcPct val="0"/>
        </a:spcBef>
        <a:spcAft>
          <a:spcPct val="0"/>
        </a:spcAft>
        <a:defRPr sz="3200">
          <a:solidFill>
            <a:srgbClr val="0070C0"/>
          </a:solidFill>
          <a:latin typeface="Arial" panose="020B0604020202020204" pitchFamily="34" charset="0"/>
          <a:ea typeface="MS PGothic" panose="020B0600070205080204" pitchFamily="34" charset="-128"/>
          <a:cs typeface="Arial" panose="020B0604020202020204" pitchFamily="34" charset="0"/>
        </a:defRPr>
      </a:lvl2pPr>
      <a:lvl3pPr algn="l" defTabSz="457200" rtl="0" eaLnBrk="0" fontAlgn="base" hangingPunct="0">
        <a:spcBef>
          <a:spcPct val="0"/>
        </a:spcBef>
        <a:spcAft>
          <a:spcPct val="0"/>
        </a:spcAft>
        <a:defRPr sz="3200">
          <a:solidFill>
            <a:srgbClr val="0070C0"/>
          </a:solidFill>
          <a:latin typeface="Arial" panose="020B0604020202020204" pitchFamily="34" charset="0"/>
          <a:ea typeface="MS PGothic" panose="020B0600070205080204" pitchFamily="34" charset="-128"/>
          <a:cs typeface="Arial" panose="020B0604020202020204" pitchFamily="34" charset="0"/>
        </a:defRPr>
      </a:lvl3pPr>
      <a:lvl4pPr algn="l" defTabSz="457200" rtl="0" eaLnBrk="0" fontAlgn="base" hangingPunct="0">
        <a:spcBef>
          <a:spcPct val="0"/>
        </a:spcBef>
        <a:spcAft>
          <a:spcPct val="0"/>
        </a:spcAft>
        <a:defRPr sz="3200">
          <a:solidFill>
            <a:srgbClr val="0070C0"/>
          </a:solidFill>
          <a:latin typeface="Arial" panose="020B0604020202020204" pitchFamily="34" charset="0"/>
          <a:ea typeface="MS PGothic" panose="020B0600070205080204" pitchFamily="34" charset="-128"/>
          <a:cs typeface="Arial" panose="020B0604020202020204" pitchFamily="34" charset="0"/>
        </a:defRPr>
      </a:lvl4pPr>
      <a:lvl5pPr algn="l" defTabSz="457200" rtl="0" eaLnBrk="0" fontAlgn="base" hangingPunct="0">
        <a:spcBef>
          <a:spcPct val="0"/>
        </a:spcBef>
        <a:spcAft>
          <a:spcPct val="0"/>
        </a:spcAft>
        <a:defRPr sz="3200">
          <a:solidFill>
            <a:srgbClr val="0070C0"/>
          </a:solidFill>
          <a:latin typeface="Arial" panose="020B0604020202020204" pitchFamily="34" charset="0"/>
          <a:ea typeface="MS PGothic" panose="020B0600070205080204" pitchFamily="34" charset="-128"/>
          <a:cs typeface="Arial" panose="020B0604020202020204" pitchFamily="34" charset="0"/>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algn="l" defTabSz="457200" rtl="0" eaLnBrk="0" fontAlgn="base" hangingPunct="0">
        <a:spcBef>
          <a:spcPct val="20000"/>
        </a:spcBef>
        <a:spcAft>
          <a:spcPct val="0"/>
        </a:spcAft>
        <a:buFont typeface="Arial" panose="020B0604020202020204" pitchFamily="34" charset="0"/>
        <a:defRPr sz="2400" kern="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hyperlink" Target="mailto:GCSEHistory@wjec.co.uk"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275562A0-8A8F-4981-A67F-E8605741F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999D4372-2EBD-4C20-99D5-C39B042CA135}"/>
              </a:ext>
            </a:extLst>
          </p:cNvPr>
          <p:cNvSpPr txBox="1"/>
          <p:nvPr/>
        </p:nvSpPr>
        <p:spPr>
          <a:xfrm>
            <a:off x="279400" y="771525"/>
            <a:ext cx="8488363" cy="1117229"/>
          </a:xfrm>
          <a:prstGeom prst="rect">
            <a:avLst/>
          </a:prstGeom>
          <a:noFill/>
        </p:spPr>
        <p:txBody>
          <a:bodyPr>
            <a:spAutoFit/>
          </a:bodyPr>
          <a:lstStyle/>
          <a:p>
            <a:pPr eaLnBrk="1" hangingPunct="1">
              <a:lnSpc>
                <a:spcPct val="80000"/>
              </a:lnSpc>
              <a:defRPr/>
            </a:pPr>
            <a:r>
              <a:rPr lang="en-US" sz="4000" kern="1100" spc="-30" dirty="0">
                <a:solidFill>
                  <a:schemeClr val="bg1"/>
                </a:solidFill>
                <a:latin typeface="Gotham Rounded Book" pitchFamily="50" charset="0"/>
                <a:ea typeface="ＭＳ Ｐゴシック" pitchFamily="1" charset="-128"/>
                <a:cs typeface="Arial" panose="020B0604020202020204" pitchFamily="34" charset="0"/>
              </a:rPr>
              <a:t>Assessing GCSE History</a:t>
            </a:r>
          </a:p>
          <a:p>
            <a:pPr eaLnBrk="1" hangingPunct="1">
              <a:lnSpc>
                <a:spcPct val="80000"/>
              </a:lnSpc>
              <a:spcBef>
                <a:spcPts val="600"/>
              </a:spcBef>
              <a:spcAft>
                <a:spcPts val="1200"/>
              </a:spcAft>
              <a:defRPr/>
            </a:pPr>
            <a:r>
              <a:rPr lang="en-US" sz="3700" kern="1100" spc="-30" dirty="0">
                <a:solidFill>
                  <a:schemeClr val="bg1"/>
                </a:solidFill>
                <a:latin typeface="Gotham Rounded Book" pitchFamily="50" charset="0"/>
                <a:ea typeface="ＭＳ Ｐゴシック" pitchFamily="1" charset="-128"/>
                <a:cs typeface="Arial" panose="020B0604020202020204" pitchFamily="34" charset="0"/>
              </a:rPr>
              <a:t>Marking Guidance</a:t>
            </a:r>
          </a:p>
        </p:txBody>
      </p:sp>
      <p:pic>
        <p:nvPicPr>
          <p:cNvPr id="6148" name="Picture 4" descr="Z:\Pictures\logos\WJEC_Logo_RGB.jpg">
            <a:extLst>
              <a:ext uri="{FF2B5EF4-FFF2-40B4-BE49-F238E27FC236}">
                <a16:creationId xmlns:a16="http://schemas.microsoft.com/office/drawing/2014/main" id="{C128D6BB-3EF0-4E3D-9FD7-90A53DACCD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050" y="5927725"/>
            <a:ext cx="7016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19294"/>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Placeholder 1">
            <a:extLst>
              <a:ext uri="{FF2B5EF4-FFF2-40B4-BE49-F238E27FC236}">
                <a16:creationId xmlns:a16="http://schemas.microsoft.com/office/drawing/2014/main" id="{815ACB4E-30B4-4321-A368-15CE9363AA12}"/>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2: general guidance </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14339" name="Audio 8">
            <a:hlinkClick r:id="" action="ppaction://media"/>
            <a:extLst>
              <a:ext uri="{FF2B5EF4-FFF2-40B4-BE49-F238E27FC236}">
                <a16:creationId xmlns:a16="http://schemas.microsoft.com/office/drawing/2014/main" id="{7068A89F-ED43-4804-914B-376017294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300" y="63373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Picture 4" descr="Table&#10;&#10;Description automatically generated">
            <a:extLst>
              <a:ext uri="{FF2B5EF4-FFF2-40B4-BE49-F238E27FC236}">
                <a16:creationId xmlns:a16="http://schemas.microsoft.com/office/drawing/2014/main" id="{45F0B423-C718-4118-9A30-961F1BB0B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00" y="1327150"/>
            <a:ext cx="4176713"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1" name="Picture 9" descr="A picture containing table&#10;&#10;Description automatically generated">
            <a:extLst>
              <a:ext uri="{FF2B5EF4-FFF2-40B4-BE49-F238E27FC236}">
                <a16:creationId xmlns:a16="http://schemas.microsoft.com/office/drawing/2014/main" id="{0A6E6515-A824-4BA1-93E0-63D75A4059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2188" y="1319213"/>
            <a:ext cx="4244975" cy="545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2" name="Rectangle 1">
            <a:extLst>
              <a:ext uri="{FF2B5EF4-FFF2-40B4-BE49-F238E27FC236}">
                <a16:creationId xmlns:a16="http://schemas.microsoft.com/office/drawing/2014/main" id="{9F7FD216-01D8-4E39-AEDC-867CA6C036DA}"/>
              </a:ext>
            </a:extLst>
          </p:cNvPr>
          <p:cNvSpPr>
            <a:spLocks noChangeArrowheads="1"/>
          </p:cNvSpPr>
          <p:nvPr/>
        </p:nvSpPr>
        <p:spPr bwMode="auto">
          <a:xfrm>
            <a:off x="165100" y="3849688"/>
            <a:ext cx="45720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altLang="en-US" sz="1400" dirty="0">
              <a:solidFill>
                <a:srgbClr val="C00000"/>
              </a:solidFill>
              <a:latin typeface="Calibri" panose="020F0502020204030204" pitchFamily="34" charset="0"/>
            </a:endParaRPr>
          </a:p>
        </p:txBody>
      </p:sp>
    </p:spTree>
  </p:cSld>
  <p:clrMapOvr>
    <a:masterClrMapping/>
  </p:clrMapOvr>
  <p:transition spd="slow" advTm="96005"/>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Placeholder 1">
            <a:extLst>
              <a:ext uri="{FF2B5EF4-FFF2-40B4-BE49-F238E27FC236}">
                <a16:creationId xmlns:a16="http://schemas.microsoft.com/office/drawing/2014/main" id="{815ACB4E-30B4-4321-A368-15CE9363AA12}"/>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2: general guidance </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14342" name="Rectangle 1">
            <a:extLst>
              <a:ext uri="{FF2B5EF4-FFF2-40B4-BE49-F238E27FC236}">
                <a16:creationId xmlns:a16="http://schemas.microsoft.com/office/drawing/2014/main" id="{9F7FD216-01D8-4E39-AEDC-867CA6C036DA}"/>
              </a:ext>
            </a:extLst>
          </p:cNvPr>
          <p:cNvSpPr>
            <a:spLocks noChangeArrowheads="1"/>
          </p:cNvSpPr>
          <p:nvPr/>
        </p:nvSpPr>
        <p:spPr bwMode="auto">
          <a:xfrm>
            <a:off x="165100" y="3849688"/>
            <a:ext cx="45720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altLang="en-US" sz="1400" dirty="0">
              <a:solidFill>
                <a:srgbClr val="C00000"/>
              </a:solidFill>
              <a:latin typeface="Calibri" panose="020F0502020204030204" pitchFamily="34" charset="0"/>
            </a:endParaRPr>
          </a:p>
        </p:txBody>
      </p:sp>
      <p:sp>
        <p:nvSpPr>
          <p:cNvPr id="2" name="Rectangle 1">
            <a:extLst>
              <a:ext uri="{FF2B5EF4-FFF2-40B4-BE49-F238E27FC236}">
                <a16:creationId xmlns:a16="http://schemas.microsoft.com/office/drawing/2014/main" id="{B4F1E963-E15F-4B4A-A3E2-3C761FA2CB12}"/>
              </a:ext>
            </a:extLst>
          </p:cNvPr>
          <p:cNvSpPr/>
          <p:nvPr/>
        </p:nvSpPr>
        <p:spPr>
          <a:xfrm>
            <a:off x="1338471" y="1610139"/>
            <a:ext cx="6221894" cy="3970318"/>
          </a:xfrm>
          <a:prstGeom prst="rect">
            <a:avLst/>
          </a:prstGeom>
        </p:spPr>
        <p:txBody>
          <a:bodyPr wrap="square">
            <a:spAutoFit/>
          </a:bodyPr>
          <a:lstStyle/>
          <a:p>
            <a:r>
              <a:rPr lang="en-GB" altLang="en-US" dirty="0"/>
              <a:t>In Question 2, two skills are being assessed – knowledge and understanding and source analysis. Begin by looking at discussion of the content of the source – what does it tell you about the issue in the question?  There are only two marks to be gained for this. </a:t>
            </a:r>
          </a:p>
          <a:p>
            <a:endParaRPr lang="en-GB" altLang="en-US" dirty="0"/>
          </a:p>
          <a:p>
            <a:r>
              <a:rPr lang="en-GB" altLang="en-US" dirty="0"/>
              <a:t>The remaining 4 marks will be gained from the quality of discussion about the source’s reliability. Reference should be made to the date of the source, the author, its audience and purpose, as well as what the source is. There should be analysis of how these factors contribute to the source’s strengths and weaknesses.  By discussing all these points there will be explanation of how accurate the source is and therefore a judgement can be made. </a:t>
            </a:r>
          </a:p>
        </p:txBody>
      </p:sp>
    </p:spTree>
    <p:extLst>
      <p:ext uri="{BB962C8B-B14F-4D97-AF65-F5344CB8AC3E}">
        <p14:creationId xmlns:p14="http://schemas.microsoft.com/office/powerpoint/2010/main" val="348706579"/>
      </p:ext>
    </p:extLst>
  </p:cSld>
  <p:clrMapOvr>
    <a:masterClrMapping/>
  </p:clrMapOvr>
  <p:transition spd="slow" advTm="96005"/>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2</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A9F99822-BFD7-4353-90F5-F2F35C46A722}"/>
              </a:ext>
            </a:extLst>
          </p:cNvPr>
          <p:cNvPicPr>
            <a:picLocks noChangeAspect="1"/>
          </p:cNvPicPr>
          <p:nvPr/>
        </p:nvPicPr>
        <p:blipFill>
          <a:blip r:embed="rId3"/>
          <a:stretch>
            <a:fillRect/>
          </a:stretch>
        </p:blipFill>
        <p:spPr>
          <a:xfrm>
            <a:off x="0" y="2095927"/>
            <a:ext cx="4163424" cy="3513763"/>
          </a:xfrm>
          <a:prstGeom prst="rect">
            <a:avLst/>
          </a:prstGeom>
        </p:spPr>
      </p:pic>
      <p:pic>
        <p:nvPicPr>
          <p:cNvPr id="5" name="Picture 4">
            <a:extLst>
              <a:ext uri="{FF2B5EF4-FFF2-40B4-BE49-F238E27FC236}">
                <a16:creationId xmlns:a16="http://schemas.microsoft.com/office/drawing/2014/main" id="{EDF62522-EE98-4111-9ABE-173D1103438D}"/>
              </a:ext>
            </a:extLst>
          </p:cNvPr>
          <p:cNvPicPr>
            <a:picLocks noChangeAspect="1"/>
          </p:cNvPicPr>
          <p:nvPr/>
        </p:nvPicPr>
        <p:blipFill>
          <a:blip r:embed="rId4"/>
          <a:stretch>
            <a:fillRect/>
          </a:stretch>
        </p:blipFill>
        <p:spPr>
          <a:xfrm>
            <a:off x="4358095" y="4923064"/>
            <a:ext cx="4775631" cy="1363241"/>
          </a:xfrm>
          <a:prstGeom prst="rect">
            <a:avLst/>
          </a:prstGeom>
        </p:spPr>
      </p:pic>
      <p:pic>
        <p:nvPicPr>
          <p:cNvPr id="3" name="Picture 2">
            <a:extLst>
              <a:ext uri="{FF2B5EF4-FFF2-40B4-BE49-F238E27FC236}">
                <a16:creationId xmlns:a16="http://schemas.microsoft.com/office/drawing/2014/main" id="{0C724B4A-33AF-4FB3-9B8B-88769E952492}"/>
              </a:ext>
            </a:extLst>
          </p:cNvPr>
          <p:cNvPicPr>
            <a:picLocks noChangeAspect="1"/>
          </p:cNvPicPr>
          <p:nvPr/>
        </p:nvPicPr>
        <p:blipFill>
          <a:blip r:embed="rId5"/>
          <a:stretch>
            <a:fillRect/>
          </a:stretch>
        </p:blipFill>
        <p:spPr>
          <a:xfrm>
            <a:off x="4188215" y="1879783"/>
            <a:ext cx="4955785" cy="3098435"/>
          </a:xfrm>
          <a:prstGeom prst="rect">
            <a:avLst/>
          </a:prstGeom>
        </p:spPr>
      </p:pic>
    </p:spTree>
    <p:extLst>
      <p:ext uri="{BB962C8B-B14F-4D97-AF65-F5344CB8AC3E}">
        <p14:creationId xmlns:p14="http://schemas.microsoft.com/office/powerpoint/2010/main" val="1679195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2</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6" name="Rectangle 5">
            <a:extLst>
              <a:ext uri="{FF2B5EF4-FFF2-40B4-BE49-F238E27FC236}">
                <a16:creationId xmlns:a16="http://schemas.microsoft.com/office/drawing/2014/main" id="{90F1E3E7-8D1A-436F-A83E-979BA7545DE8}"/>
              </a:ext>
            </a:extLst>
          </p:cNvPr>
          <p:cNvSpPr/>
          <p:nvPr/>
        </p:nvSpPr>
        <p:spPr>
          <a:xfrm>
            <a:off x="815009" y="1656522"/>
            <a:ext cx="7898295" cy="4524315"/>
          </a:xfrm>
          <a:prstGeom prst="rect">
            <a:avLst/>
          </a:prstGeom>
        </p:spPr>
        <p:txBody>
          <a:bodyPr wrap="square">
            <a:spAutoFit/>
          </a:bodyPr>
          <a:lstStyle/>
          <a:p>
            <a:r>
              <a:rPr lang="en-GB" dirty="0"/>
              <a:t>This question assesses AO1 and AO3  - underline in </a:t>
            </a:r>
            <a:r>
              <a:rPr lang="en-GB" b="1" dirty="0"/>
              <a:t>red </a:t>
            </a:r>
            <a:r>
              <a:rPr lang="en-GB" dirty="0"/>
              <a:t>where an example of AO1 is seen. Highlight AO3 in yellow.</a:t>
            </a:r>
          </a:p>
          <a:p>
            <a:endParaRPr lang="en-GB" dirty="0"/>
          </a:p>
          <a:p>
            <a:r>
              <a:rPr lang="en-GB" b="1" dirty="0"/>
              <a:t>For AO1 </a:t>
            </a:r>
          </a:p>
          <a:p>
            <a:r>
              <a:rPr lang="en-GB" dirty="0"/>
              <a:t>Band 1 responses are basic – some understanding of key issue shown - </a:t>
            </a:r>
            <a:r>
              <a:rPr lang="en-GB" b="1" dirty="0"/>
              <a:t>1 mark</a:t>
            </a:r>
          </a:p>
          <a:p>
            <a:r>
              <a:rPr lang="en-GB" dirty="0"/>
              <a:t>Band 2 responses show detailed understanding of the key issue – </a:t>
            </a:r>
            <a:r>
              <a:rPr lang="en-GB" b="1" dirty="0"/>
              <a:t>2 marks</a:t>
            </a:r>
          </a:p>
          <a:p>
            <a:endParaRPr lang="en-GB" dirty="0"/>
          </a:p>
          <a:p>
            <a:r>
              <a:rPr lang="en-GB" b="1" dirty="0"/>
              <a:t>For AO3</a:t>
            </a:r>
          </a:p>
          <a:p>
            <a:r>
              <a:rPr lang="en-GB" dirty="0"/>
              <a:t>Band 1 responses show a basic judgement about the source – no real source analysis or evaluation here. </a:t>
            </a:r>
            <a:r>
              <a:rPr lang="en-GB" b="1" dirty="0"/>
              <a:t>1 mark</a:t>
            </a:r>
          </a:p>
          <a:p>
            <a:r>
              <a:rPr lang="en-GB" dirty="0"/>
              <a:t>Band 2 responses make a judgement with some support. The answer goes beyond describing the source - </a:t>
            </a:r>
            <a:r>
              <a:rPr lang="en-GB" b="1" dirty="0"/>
              <a:t>2 marks</a:t>
            </a:r>
          </a:p>
          <a:p>
            <a:r>
              <a:rPr lang="en-GB" dirty="0"/>
              <a:t>Band 3 responses fully evaluate the accuracy– strengths and limitations of the source are clearly considered to reach Band 3. There needs to be a substantiated judgement as to the accuracy of the source in context to reach Band 3. The answer clearly addresses the attribution - </a:t>
            </a:r>
            <a:r>
              <a:rPr lang="en-GB" b="1" dirty="0"/>
              <a:t>3 or 4 marks</a:t>
            </a:r>
          </a:p>
        </p:txBody>
      </p:sp>
    </p:spTree>
    <p:extLst>
      <p:ext uri="{BB962C8B-B14F-4D97-AF65-F5344CB8AC3E}">
        <p14:creationId xmlns:p14="http://schemas.microsoft.com/office/powerpoint/2010/main" val="4291764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2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FEC86EB7-9DFB-480F-81F3-805075F68D0B}"/>
              </a:ext>
            </a:extLst>
          </p:cNvPr>
          <p:cNvSpPr/>
          <p:nvPr/>
        </p:nvSpPr>
        <p:spPr>
          <a:xfrm>
            <a:off x="119270" y="1451113"/>
            <a:ext cx="8951843" cy="4755404"/>
          </a:xfrm>
          <a:prstGeom prst="rect">
            <a:avLst/>
          </a:prstGeom>
        </p:spPr>
        <p:txBody>
          <a:bodyPr wrap="square">
            <a:spAutoFit/>
          </a:bodyPr>
          <a:lstStyle/>
          <a:p>
            <a:pPr>
              <a:spcAft>
                <a:spcPts val="0"/>
              </a:spcAft>
            </a:pPr>
            <a:r>
              <a:rPr lang="en-GB" sz="1200" dirty="0">
                <a:ea typeface="Calibri" panose="020F0502020204030204" pitchFamily="34" charset="0"/>
                <a:cs typeface="Times New Roman" panose="02020603050405020304" pitchFamily="18" charset="0"/>
              </a:rPr>
              <a:t>Source C does accurately show the effect of the Blitz on the people of Britain to some extent. For example it shows that the people of London are scared and that they run about the streets not knowing where to go. It also says they are victims of bombs. This is partly accurate as during the Blitz one third of British housing was destroyed. Also there were bombing raids on London from the 2</a:t>
            </a:r>
            <a:r>
              <a:rPr lang="en-GB" sz="1200" baseline="30000" dirty="0">
                <a:ea typeface="Calibri" panose="020F0502020204030204" pitchFamily="34" charset="0"/>
                <a:cs typeface="Times New Roman" panose="02020603050405020304" pitchFamily="18" charset="0"/>
              </a:rPr>
              <a:t>nd</a:t>
            </a:r>
            <a:r>
              <a:rPr lang="en-GB" sz="1200" dirty="0">
                <a:ea typeface="Calibri" panose="020F0502020204030204" pitchFamily="34" charset="0"/>
                <a:cs typeface="Times New Roman" panose="02020603050405020304" pitchFamily="18" charset="0"/>
              </a:rPr>
              <a:t> of September to the 2</a:t>
            </a:r>
            <a:r>
              <a:rPr lang="en-GB" sz="1200" baseline="30000" dirty="0">
                <a:ea typeface="Calibri" panose="020F0502020204030204" pitchFamily="34" charset="0"/>
                <a:cs typeface="Times New Roman" panose="02020603050405020304" pitchFamily="18" charset="0"/>
              </a:rPr>
              <a:t>nd</a:t>
            </a:r>
            <a:r>
              <a:rPr lang="en-GB" sz="1200" dirty="0">
                <a:ea typeface="Calibri" panose="020F0502020204030204" pitchFamily="34" charset="0"/>
                <a:cs typeface="Times New Roman" panose="02020603050405020304" pitchFamily="18" charset="0"/>
              </a:rPr>
              <a:t> November every night.</a:t>
            </a:r>
          </a:p>
          <a:p>
            <a:pPr>
              <a:spcAft>
                <a:spcPts val="0"/>
              </a:spcAft>
            </a:pPr>
            <a:r>
              <a:rPr lang="en-GB" sz="1200" dirty="0">
                <a:ea typeface="Calibri" panose="020F0502020204030204" pitchFamily="34" charset="0"/>
                <a:cs typeface="Times New Roman" panose="02020603050405020304" pitchFamily="18" charset="0"/>
              </a:rPr>
              <a:t>The source is from a report on a German radio station, which suggests that it is biased. Since it was broadcast in Germany, it could be biased to keep down the morale in Germany. Adding to this, the source has limitations in terms of content because it only shows the effect of the Blitz in London and not the rest of Britain. For example, Swansea was badly affected and as a result there were a total of 340 deaths from bombings in Swansea. Also, the source doesn’t show that many people would shelter in underground stations during the war. Bethnal Green in the East End was the first to be used as an air raid shelter.</a:t>
            </a:r>
          </a:p>
          <a:p>
            <a:pPr>
              <a:spcAft>
                <a:spcPts val="0"/>
              </a:spcAft>
            </a:pPr>
            <a:r>
              <a:rPr lang="en-GB" sz="1200" dirty="0">
                <a:ea typeface="Calibri" panose="020F0502020204030204" pitchFamily="34" charset="0"/>
                <a:cs typeface="Times New Roman" panose="02020603050405020304" pitchFamily="18" charset="0"/>
              </a:rPr>
              <a:t>To conclude, while source C is accurate in explaining the damage done to London during the Blitz, it is limited in explaining the effects of the Blitz in other areas around Britain. Therefore it is only partly accurate at explaining the effect of the Blitz on the people of Britain.</a:t>
            </a:r>
          </a:p>
          <a:p>
            <a:pPr>
              <a:spcAft>
                <a:spcPts val="0"/>
              </a:spcAft>
            </a:pPr>
            <a:r>
              <a:rPr lang="en-GB" sz="1200" dirty="0">
                <a:ea typeface="Calibri" panose="020F0502020204030204" pitchFamily="34" charset="0"/>
                <a:cs typeface="Times New Roman" panose="02020603050405020304" pitchFamily="18" charset="0"/>
              </a:rPr>
              <a:t> </a:t>
            </a:r>
          </a:p>
          <a:p>
            <a:pPr>
              <a:spcAft>
                <a:spcPts val="0"/>
              </a:spcAft>
            </a:pPr>
            <a:r>
              <a:rPr lang="en-GB" sz="1200" b="1" dirty="0">
                <a:ea typeface="Calibri" panose="020F0502020204030204" pitchFamily="34" charset="0"/>
                <a:cs typeface="Times New Roman" panose="02020603050405020304" pitchFamily="18" charset="0"/>
              </a:rPr>
              <a:t>AO1 Band 2 2 marks AO3 Band 3 4 marks Total 6 marks </a:t>
            </a:r>
          </a:p>
          <a:p>
            <a:pPr>
              <a:lnSpc>
                <a:spcPct val="107000"/>
              </a:lnSpc>
              <a:spcAft>
                <a:spcPts val="800"/>
              </a:spcAft>
            </a:pPr>
            <a:r>
              <a:rPr lang="en-GB" sz="1200" dirty="0">
                <a:ea typeface="Calibri" panose="020F0502020204030204" pitchFamily="34" charset="0"/>
                <a:cs typeface="Times New Roman" panose="02020603050405020304" pitchFamily="18" charset="0"/>
              </a:rPr>
              <a:t> </a:t>
            </a:r>
          </a:p>
          <a:p>
            <a:pPr>
              <a:lnSpc>
                <a:spcPct val="107000"/>
              </a:lnSpc>
              <a:spcAft>
                <a:spcPts val="800"/>
              </a:spcAft>
            </a:pPr>
            <a:r>
              <a:rPr lang="en-GB" sz="1200" dirty="0">
                <a:ea typeface="Calibri" panose="020F0502020204030204" pitchFamily="34" charset="0"/>
                <a:cs typeface="Calibri" panose="020F0502020204030204" pitchFamily="34" charset="0"/>
              </a:rPr>
              <a:t>Judgement</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Good use of source content.</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AO1 - Detailed understanding of the key feature in the question - effect of the Blitz.</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AO3 - Analyses and evaluates the accuracy of the source - author.</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AO3 - Source limitations discussed.</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AO1 - detailed understanding of the key feature - effect of the Blitz.</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Judgement.</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An excellent answer, showing full understanding of the key features of the question - the effect of the Blitz on the people of Britain. Good use of content and then an analysis of the strengths and weaknesses of the source.  Attribution evaluated by discussing the author and purpose of the source.  Clearly shows source limitations.</a:t>
            </a:r>
            <a:endParaRPr lang="en-GB"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5953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1">
            <a:extLst>
              <a:ext uri="{FF2B5EF4-FFF2-40B4-BE49-F238E27FC236}">
                <a16:creationId xmlns:a16="http://schemas.microsoft.com/office/drawing/2014/main" id="{DE69B3C4-8868-42F1-9F61-FC91D569E979}"/>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3: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16387" name="Audio 5">
            <a:hlinkClick r:id="" action="ppaction://media"/>
            <a:extLst>
              <a:ext uri="{FF2B5EF4-FFF2-40B4-BE49-F238E27FC236}">
                <a16:creationId xmlns:a16="http://schemas.microsoft.com/office/drawing/2014/main" id="{4D3906C4-9B8B-487F-A635-C900B948C1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300" y="63373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8" name="Picture 6" descr="Table&#10;&#10;Description automatically generated">
            <a:extLst>
              <a:ext uri="{FF2B5EF4-FFF2-40B4-BE49-F238E27FC236}">
                <a16:creationId xmlns:a16="http://schemas.microsoft.com/office/drawing/2014/main" id="{184EF86B-78E5-448E-9B91-0975170520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988" y="1319213"/>
            <a:ext cx="4198937" cy="548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9" name="Picture 8" descr="Table&#10;&#10;Description automatically generated">
            <a:extLst>
              <a:ext uri="{FF2B5EF4-FFF2-40B4-BE49-F238E27FC236}">
                <a16:creationId xmlns:a16="http://schemas.microsoft.com/office/drawing/2014/main" id="{2C4E7EE6-8D5D-4BEC-8FDD-C338347EE9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1225" y="1330325"/>
            <a:ext cx="4206875" cy="544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10070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1">
            <a:extLst>
              <a:ext uri="{FF2B5EF4-FFF2-40B4-BE49-F238E27FC236}">
                <a16:creationId xmlns:a16="http://schemas.microsoft.com/office/drawing/2014/main" id="{DE69B3C4-8868-42F1-9F61-FC91D569E979}"/>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3: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CAEE7FB9-9716-4AA5-9560-14CEF9F28B11}"/>
              </a:ext>
            </a:extLst>
          </p:cNvPr>
          <p:cNvSpPr/>
          <p:nvPr/>
        </p:nvSpPr>
        <p:spPr>
          <a:xfrm>
            <a:off x="1722784" y="1914939"/>
            <a:ext cx="5174974" cy="3416320"/>
          </a:xfrm>
          <a:prstGeom prst="rect">
            <a:avLst/>
          </a:prstGeom>
        </p:spPr>
        <p:txBody>
          <a:bodyPr wrap="square">
            <a:spAutoFit/>
          </a:bodyPr>
          <a:lstStyle/>
          <a:p>
            <a:r>
              <a:rPr lang="en-GB" altLang="en-US" dirty="0"/>
              <a:t>Question 3 is focused on two assessment objectives – knowledge and understanding of the topic mentioned in the question, and an explanation of why it was significant.  This should not be a two sided answer, where how it was significant and how it was not significant is discussed- that is not what is needed here. The aim should be to  explain, in detail, why the issue was significant. A narrative of the issue in the question will make awarding a mark for AO2 very difficult, if not impossible.  There must be an explanation provided, and the aim should be to include 3 – 4 different points.  </a:t>
            </a:r>
          </a:p>
        </p:txBody>
      </p:sp>
    </p:spTree>
    <p:extLst>
      <p:ext uri="{BB962C8B-B14F-4D97-AF65-F5344CB8AC3E}">
        <p14:creationId xmlns:p14="http://schemas.microsoft.com/office/powerpoint/2010/main" val="4199062827"/>
      </p:ext>
    </p:extLst>
  </p:cSld>
  <p:clrMapOvr>
    <a:masterClrMapping/>
  </p:clrMapOvr>
  <p:transition spd="slow" advTm="10070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3</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FC3CD7FD-F6F5-4F76-9872-9E23FF829FE3}"/>
              </a:ext>
            </a:extLst>
          </p:cNvPr>
          <p:cNvPicPr>
            <a:picLocks noChangeAspect="1"/>
          </p:cNvPicPr>
          <p:nvPr/>
        </p:nvPicPr>
        <p:blipFill>
          <a:blip r:embed="rId3"/>
          <a:stretch>
            <a:fillRect/>
          </a:stretch>
        </p:blipFill>
        <p:spPr>
          <a:xfrm>
            <a:off x="82194" y="2229493"/>
            <a:ext cx="4042570" cy="3688675"/>
          </a:xfrm>
          <a:prstGeom prst="rect">
            <a:avLst/>
          </a:prstGeom>
        </p:spPr>
      </p:pic>
      <p:pic>
        <p:nvPicPr>
          <p:cNvPr id="3" name="Picture 2">
            <a:extLst>
              <a:ext uri="{FF2B5EF4-FFF2-40B4-BE49-F238E27FC236}">
                <a16:creationId xmlns:a16="http://schemas.microsoft.com/office/drawing/2014/main" id="{06595C73-2253-4CE2-B05B-E3D0747DB398}"/>
              </a:ext>
            </a:extLst>
          </p:cNvPr>
          <p:cNvPicPr>
            <a:picLocks noChangeAspect="1"/>
          </p:cNvPicPr>
          <p:nvPr/>
        </p:nvPicPr>
        <p:blipFill>
          <a:blip r:embed="rId4"/>
          <a:stretch>
            <a:fillRect/>
          </a:stretch>
        </p:blipFill>
        <p:spPr>
          <a:xfrm>
            <a:off x="4220769" y="2517094"/>
            <a:ext cx="4923231" cy="3113472"/>
          </a:xfrm>
          <a:prstGeom prst="rect">
            <a:avLst/>
          </a:prstGeom>
        </p:spPr>
      </p:pic>
    </p:spTree>
    <p:extLst>
      <p:ext uri="{BB962C8B-B14F-4D97-AF65-F5344CB8AC3E}">
        <p14:creationId xmlns:p14="http://schemas.microsoft.com/office/powerpoint/2010/main" val="2479225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3</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F1DED04E-31B7-41C3-830D-C4848E74716A}"/>
              </a:ext>
            </a:extLst>
          </p:cNvPr>
          <p:cNvSpPr/>
          <p:nvPr/>
        </p:nvSpPr>
        <p:spPr>
          <a:xfrm>
            <a:off x="894522" y="1537252"/>
            <a:ext cx="7765774" cy="5161413"/>
          </a:xfrm>
          <a:prstGeom prst="rect">
            <a:avLst/>
          </a:prstGeom>
        </p:spPr>
        <p:txBody>
          <a:bodyPr wrap="square">
            <a:spAutoFit/>
          </a:bodyPr>
          <a:lstStyle/>
          <a:p>
            <a:pPr lvl="0" defTabSz="914400">
              <a:spcBef>
                <a:spcPct val="30000"/>
              </a:spcBef>
              <a:defRPr/>
            </a:pPr>
            <a:r>
              <a:rPr lang="en-GB" dirty="0"/>
              <a:t>This question assesses AO1 and AO2  - underline in </a:t>
            </a:r>
            <a:r>
              <a:rPr lang="en-GB" b="1" dirty="0"/>
              <a:t>red </a:t>
            </a:r>
            <a:r>
              <a:rPr lang="en-GB" dirty="0"/>
              <a:t>where an example of AO1 is seen. Highlight AO2 in yellow. It is important to note that there are only 4 marks here for AO1.</a:t>
            </a:r>
          </a:p>
          <a:p>
            <a:r>
              <a:rPr lang="en-GB" b="1" u="sng" dirty="0"/>
              <a:t>For AO1</a:t>
            </a:r>
          </a:p>
          <a:p>
            <a:r>
              <a:rPr lang="en-GB" dirty="0"/>
              <a:t>Using the following terms can be useful :</a:t>
            </a:r>
          </a:p>
          <a:p>
            <a:pPr marL="171450" indent="-171450">
              <a:buFont typeface="Arial" panose="020B0604020202020204" pitchFamily="34" charset="0"/>
              <a:buChar char="•"/>
            </a:pPr>
            <a:r>
              <a:rPr lang="en-GB" dirty="0"/>
              <a:t>Band 1 = basic – </a:t>
            </a:r>
            <a:r>
              <a:rPr lang="en-GB" b="1" dirty="0"/>
              <a:t>1 mark </a:t>
            </a:r>
          </a:p>
          <a:p>
            <a:pPr marL="171450" indent="-171450">
              <a:buFont typeface="Arial" panose="020B0604020202020204" pitchFamily="34" charset="0"/>
              <a:buChar char="•"/>
            </a:pPr>
            <a:r>
              <a:rPr lang="en-GB" dirty="0"/>
              <a:t>Band 2 = some development – </a:t>
            </a:r>
            <a:r>
              <a:rPr lang="en-GB" b="1" dirty="0"/>
              <a:t>2 marks</a:t>
            </a:r>
          </a:p>
          <a:p>
            <a:pPr marL="171450" indent="-171450">
              <a:buFont typeface="Arial" panose="020B0604020202020204" pitchFamily="34" charset="0"/>
              <a:buChar char="•"/>
            </a:pPr>
            <a:r>
              <a:rPr lang="en-GB" dirty="0"/>
              <a:t>Band 3 = detailed – </a:t>
            </a:r>
            <a:r>
              <a:rPr lang="en-GB" b="1" dirty="0"/>
              <a:t>3 marks</a:t>
            </a:r>
          </a:p>
          <a:p>
            <a:pPr marL="171450" indent="-171450">
              <a:buFont typeface="Arial" panose="020B0604020202020204" pitchFamily="34" charset="0"/>
              <a:buChar char="•"/>
            </a:pPr>
            <a:r>
              <a:rPr lang="en-GB" dirty="0"/>
              <a:t>Band 4 = very detailed – </a:t>
            </a:r>
            <a:r>
              <a:rPr lang="en-GB" b="1" dirty="0"/>
              <a:t>4 marks</a:t>
            </a:r>
          </a:p>
          <a:p>
            <a:pPr lvl="0" defTabSz="914400">
              <a:spcBef>
                <a:spcPct val="30000"/>
              </a:spcBef>
              <a:defRPr/>
            </a:pPr>
            <a:endParaRPr lang="en-GB" dirty="0"/>
          </a:p>
          <a:p>
            <a:r>
              <a:rPr lang="en-GB" b="1" u="sng" dirty="0"/>
              <a:t>For AO2</a:t>
            </a:r>
          </a:p>
          <a:p>
            <a:pPr marL="171450" indent="-171450">
              <a:buFont typeface="Arial" panose="020B0604020202020204" pitchFamily="34" charset="0"/>
              <a:buChar char="•"/>
            </a:pPr>
            <a:r>
              <a:rPr lang="en-GB" dirty="0"/>
              <a:t>Band 1 answers are generalised and undeveloped. Mainly descriptive – </a:t>
            </a:r>
            <a:r>
              <a:rPr lang="en-GB" b="1" dirty="0"/>
              <a:t>1-2 marks</a:t>
            </a:r>
          </a:p>
          <a:p>
            <a:pPr marL="171450" indent="-171450">
              <a:buFont typeface="Arial" panose="020B0604020202020204" pitchFamily="34" charset="0"/>
              <a:buChar char="•"/>
            </a:pPr>
            <a:r>
              <a:rPr lang="en-GB" dirty="0"/>
              <a:t>Band 2 responses offer a basic analysis – </a:t>
            </a:r>
            <a:r>
              <a:rPr lang="en-GB" b="1" dirty="0"/>
              <a:t>3-4 marks</a:t>
            </a:r>
          </a:p>
          <a:p>
            <a:pPr marL="171450" indent="-171450">
              <a:buFont typeface="Arial" panose="020B0604020202020204" pitchFamily="34" charset="0"/>
              <a:buChar char="•"/>
            </a:pPr>
            <a:r>
              <a:rPr lang="en-GB" dirty="0"/>
              <a:t>Band 3 answers explain the key issue – however, the answers aren’t fully developed – </a:t>
            </a:r>
            <a:r>
              <a:rPr lang="en-GB" b="1" dirty="0"/>
              <a:t>5-6 marks</a:t>
            </a:r>
          </a:p>
          <a:p>
            <a:pPr marL="171450" indent="-171450">
              <a:buFont typeface="Arial" panose="020B0604020202020204" pitchFamily="34" charset="0"/>
              <a:buChar char="•"/>
            </a:pPr>
            <a:r>
              <a:rPr lang="en-GB" dirty="0"/>
              <a:t>Band 4 answers fully explain the key issue. Answers will be well developed and sophisticated. </a:t>
            </a:r>
            <a:r>
              <a:rPr lang="en-GB" b="1" dirty="0"/>
              <a:t>7-8 marks</a:t>
            </a:r>
            <a:endParaRPr lang="en-GB" dirty="0"/>
          </a:p>
        </p:txBody>
      </p:sp>
    </p:spTree>
    <p:extLst>
      <p:ext uri="{BB962C8B-B14F-4D97-AF65-F5344CB8AC3E}">
        <p14:creationId xmlns:p14="http://schemas.microsoft.com/office/powerpoint/2010/main" val="403440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3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F5E97993-B238-4F3C-984D-2C9706FFEB9C}"/>
              </a:ext>
            </a:extLst>
          </p:cNvPr>
          <p:cNvSpPr/>
          <p:nvPr/>
        </p:nvSpPr>
        <p:spPr>
          <a:xfrm>
            <a:off x="92765" y="1457739"/>
            <a:ext cx="8892209" cy="5447645"/>
          </a:xfrm>
          <a:prstGeom prst="rect">
            <a:avLst/>
          </a:prstGeom>
        </p:spPr>
        <p:txBody>
          <a:bodyPr wrap="square">
            <a:spAutoFit/>
          </a:bodyPr>
          <a:lstStyle/>
          <a:p>
            <a:pPr>
              <a:spcAft>
                <a:spcPts val="0"/>
              </a:spcAft>
            </a:pPr>
            <a:r>
              <a:rPr lang="en-GB" sz="1200" dirty="0">
                <a:ea typeface="Calibri" panose="020F0502020204030204" pitchFamily="34" charset="0"/>
                <a:cs typeface="Times New Roman" panose="02020603050405020304" pitchFamily="18" charset="0"/>
              </a:rPr>
              <a:t>In March 1939, Germany invaded Czechoslovakia and this was significant to Britain as it caused political unrest and was also a reason why Britain declared war on Germany on 3</a:t>
            </a:r>
            <a:r>
              <a:rPr lang="en-GB" sz="1200" baseline="30000" dirty="0">
                <a:ea typeface="Calibri" panose="020F0502020204030204" pitchFamily="34" charset="0"/>
                <a:cs typeface="Times New Roman" panose="02020603050405020304" pitchFamily="18" charset="0"/>
              </a:rPr>
              <a:t>rd</a:t>
            </a:r>
            <a:r>
              <a:rPr lang="en-GB" sz="1200" dirty="0">
                <a:ea typeface="Calibri" panose="020F0502020204030204" pitchFamily="34" charset="0"/>
                <a:cs typeface="Times New Roman" panose="02020603050405020304" pitchFamily="18" charset="0"/>
              </a:rPr>
              <a:t> September 1939.</a:t>
            </a:r>
          </a:p>
          <a:p>
            <a:pPr>
              <a:spcAft>
                <a:spcPts val="0"/>
              </a:spcAft>
            </a:pPr>
            <a:r>
              <a:rPr lang="en-GB" sz="1200" dirty="0">
                <a:ea typeface="Calibri" panose="020F0502020204030204" pitchFamily="34" charset="0"/>
                <a:cs typeface="Times New Roman" panose="02020603050405020304" pitchFamily="18" charset="0"/>
              </a:rPr>
              <a:t>Firstly the German invasion of Czechoslovakia was significant to Britain because it went against the terms of the Munich Agreement which was signed in September 1938. This agreement gave independence to the Sudetenland, an area of Czechoslovakia where 3.5 million German speakers lived and also didn’t allow Hitler to invade Czechoslovakia. It was significant as it highlighted that Neville Chamberlain’s approach of appeasement wasn’t working.</a:t>
            </a:r>
          </a:p>
          <a:p>
            <a:pPr>
              <a:spcAft>
                <a:spcPts val="0"/>
              </a:spcAft>
            </a:pPr>
            <a:r>
              <a:rPr lang="en-GB" sz="1200" dirty="0">
                <a:ea typeface="Calibri" panose="020F0502020204030204" pitchFamily="34" charset="0"/>
                <a:cs typeface="Times New Roman" panose="02020603050405020304" pitchFamily="18" charset="0"/>
              </a:rPr>
              <a:t>The German invasion of Czechoslovakia was also significant because it caused political conflict in Britain. While the Prime Minister, Neville Chamberlain, thought the appeasement would work, other politicians such as Winston Churchill and Anthony Eden disagreed. This is because they thought it would encourage Hitler to demand more and his confidence would. The German invasion of Czechoslovakia was significant as it highlighted that Neville Chamberlain’s policy wasn’t working and Chamberlain resigned on 10 May 1940 when he realised appeasement hadn’t been the right approach.</a:t>
            </a:r>
          </a:p>
          <a:p>
            <a:pPr>
              <a:spcAft>
                <a:spcPts val="0"/>
              </a:spcAft>
            </a:pPr>
            <a:r>
              <a:rPr lang="en-GB" sz="1200" dirty="0">
                <a:ea typeface="Calibri" panose="020F0502020204030204" pitchFamily="34" charset="0"/>
                <a:cs typeface="Times New Roman" panose="02020603050405020304" pitchFamily="18" charset="0"/>
              </a:rPr>
              <a:t>Finally, the German invasion of Czechoslovakia was significant to Britain as it caused Britain to make preparations for war. For example, in July 1939, The Ministry of Supply was established to oversee preparations for war. Also on 24</a:t>
            </a:r>
            <a:r>
              <a:rPr lang="en-GB" sz="1200" baseline="30000" dirty="0">
                <a:ea typeface="Calibri" panose="020F0502020204030204" pitchFamily="34" charset="0"/>
                <a:cs typeface="Times New Roman" panose="02020603050405020304" pitchFamily="18" charset="0"/>
              </a:rPr>
              <a:t>th</a:t>
            </a:r>
            <a:r>
              <a:rPr lang="en-GB" sz="1200" dirty="0">
                <a:ea typeface="Calibri" panose="020F0502020204030204" pitchFamily="34" charset="0"/>
                <a:cs typeface="Times New Roman" panose="02020603050405020304" pitchFamily="18" charset="0"/>
              </a:rPr>
              <a:t> August 1939, the Emergency Powers Act was passed which gave the government additional powers to protect the nation and keep public order. Therefore the German invasion of Czechoslovakia was significant as it made it clear that Hitler wanted war and enabled Britain to prepare effectively.</a:t>
            </a:r>
          </a:p>
          <a:p>
            <a:pPr>
              <a:spcAft>
                <a:spcPts val="0"/>
              </a:spcAft>
            </a:pPr>
            <a:r>
              <a:rPr lang="en-GB" sz="1200" dirty="0">
                <a:ea typeface="Calibri" panose="020F0502020204030204" pitchFamily="34" charset="0"/>
                <a:cs typeface="Times New Roman" panose="02020603050405020304" pitchFamily="18" charset="0"/>
              </a:rPr>
              <a:t>To conclude, the German invasion of Czechoslovakia was significant to Britain as it caused political unrest and also highlighted the need for Britain to prepare for war.</a:t>
            </a:r>
          </a:p>
          <a:p>
            <a:pPr>
              <a:spcAft>
                <a:spcPts val="0"/>
              </a:spcAft>
            </a:pPr>
            <a:r>
              <a:rPr lang="en-GB" sz="1200" dirty="0">
                <a:ea typeface="Calibri" panose="020F0502020204030204" pitchFamily="34" charset="0"/>
                <a:cs typeface="Times New Roman" panose="02020603050405020304" pitchFamily="18" charset="0"/>
              </a:rPr>
              <a:t> </a:t>
            </a:r>
          </a:p>
          <a:p>
            <a:pPr>
              <a:spcAft>
                <a:spcPts val="0"/>
              </a:spcAft>
            </a:pPr>
            <a:r>
              <a:rPr lang="en-GB" sz="1200" b="1" dirty="0">
                <a:ea typeface="Calibri" panose="020F0502020204030204" pitchFamily="34" charset="0"/>
                <a:cs typeface="Times New Roman" panose="02020603050405020304" pitchFamily="18" charset="0"/>
              </a:rPr>
              <a:t>AO1 Band 4 4 marks AO2 Band 4 8 marks Total 12 marks</a:t>
            </a:r>
          </a:p>
          <a:p>
            <a:pPr>
              <a:spcAft>
                <a:spcPts val="0"/>
              </a:spcAft>
            </a:pPr>
            <a:r>
              <a:rPr lang="en-GB" sz="1200" dirty="0">
                <a:solidFill>
                  <a:srgbClr val="000000"/>
                </a:solidFill>
                <a:ea typeface="Calibri" panose="020F0502020204030204" pitchFamily="34" charset="0"/>
                <a:cs typeface="Calibri" panose="020F0502020204030204" pitchFamily="34" charset="0"/>
              </a:rPr>
              <a:t>AO2 - clearly answering the question by explaining the significance of the invasion.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AO1 - comprehensive knowledge and understanding of the key feature.</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AO2 - clearly answering the question by explaining the significance of the invasion.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AO2 - clearly answering the question by explaining the significance of the invasion.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AO2 - clearly answering the question by explaining the significance of the invasion.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AO1 - Comprehensive knowledge and understanding of the key feature.</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AO2 - clearly answering the question by explaining the significance of the invasion.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Judgement refers back to the question by discussing significance.</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This candidate has clearly understood the requirement of the question i.e. explaining the significance of the key feature rather than just providing a description.</a:t>
            </a:r>
            <a:endParaRPr lang="en-GB"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313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19" y="1412776"/>
            <a:ext cx="8640960" cy="677108"/>
          </a:xfrm>
          <a:prstGeom prst="rect">
            <a:avLst/>
          </a:prstGeom>
          <a:noFill/>
        </p:spPr>
        <p:txBody>
          <a:bodyPr wrap="square" rtlCol="0">
            <a:spAutoFit/>
          </a:bodyPr>
          <a:lstStyle/>
          <a:p>
            <a:endParaRPr lang="en-GB" sz="2000"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783431" y="25796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Introduction</a:t>
            </a:r>
          </a:p>
        </p:txBody>
      </p:sp>
      <p:sp>
        <p:nvSpPr>
          <p:cNvPr id="2" name="Rectangle 1">
            <a:extLst>
              <a:ext uri="{FF2B5EF4-FFF2-40B4-BE49-F238E27FC236}">
                <a16:creationId xmlns:a16="http://schemas.microsoft.com/office/drawing/2014/main" id="{35B07744-2177-47C3-A1DB-26AA0C7646EA}"/>
              </a:ext>
            </a:extLst>
          </p:cNvPr>
          <p:cNvSpPr/>
          <p:nvPr/>
        </p:nvSpPr>
        <p:spPr>
          <a:xfrm>
            <a:off x="1431235" y="2160104"/>
            <a:ext cx="6135756" cy="1938992"/>
          </a:xfrm>
          <a:prstGeom prst="rect">
            <a:avLst/>
          </a:prstGeom>
        </p:spPr>
        <p:txBody>
          <a:bodyPr wrap="square">
            <a:spAutoFit/>
          </a:bodyPr>
          <a:lstStyle/>
          <a:p>
            <a:pPr eaLnBrk="1" hangingPunct="1"/>
            <a:r>
              <a:rPr lang="en-US" altLang="en-US" sz="2000" dirty="0"/>
              <a:t>Welcome to the GCSE History marking guidance for the Unit 1 Study in Depth papers. Please note that although the focus of this marking guidance is on the summer 2019 Depression, War and Recovery paper, the advice provided on each question applies equally to all Unit 1 examination papers.</a:t>
            </a:r>
            <a:endParaRPr lang="en-GB" altLang="en-US" sz="2000" dirty="0"/>
          </a:p>
        </p:txBody>
      </p:sp>
    </p:spTree>
    <p:extLst>
      <p:ext uri="{BB962C8B-B14F-4D97-AF65-F5344CB8AC3E}">
        <p14:creationId xmlns:p14="http://schemas.microsoft.com/office/powerpoint/2010/main" val="2113673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Placeholder 1">
            <a:extLst>
              <a:ext uri="{FF2B5EF4-FFF2-40B4-BE49-F238E27FC236}">
                <a16:creationId xmlns:a16="http://schemas.microsoft.com/office/drawing/2014/main" id="{7C50E1B3-50D0-4387-B374-6A59DA150AD3}"/>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4: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18435" name="Audio 7">
            <a:hlinkClick r:id="" action="ppaction://media"/>
            <a:extLst>
              <a:ext uri="{FF2B5EF4-FFF2-40B4-BE49-F238E27FC236}">
                <a16:creationId xmlns:a16="http://schemas.microsoft.com/office/drawing/2014/main" id="{D658EFA4-AB95-45C7-9783-594B034292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300" y="63373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6" name="Picture 5" descr="Table&#10;&#10;Description automatically generated">
            <a:extLst>
              <a:ext uri="{FF2B5EF4-FFF2-40B4-BE49-F238E27FC236}">
                <a16:creationId xmlns:a16="http://schemas.microsoft.com/office/drawing/2014/main" id="{D0BF4691-D207-4EF0-BBF0-CA7F96C4BD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 y="1336675"/>
            <a:ext cx="4176713" cy="545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7" name="Picture 8" descr="Table&#10;&#10;Description automatically generated">
            <a:extLst>
              <a:ext uri="{FF2B5EF4-FFF2-40B4-BE49-F238E27FC236}">
                <a16:creationId xmlns:a16="http://schemas.microsoft.com/office/drawing/2014/main" id="{C03CC23F-C637-49FD-A370-571DEBDF8C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4088" y="1336675"/>
            <a:ext cx="4252912"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78958"/>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Placeholder 1">
            <a:extLst>
              <a:ext uri="{FF2B5EF4-FFF2-40B4-BE49-F238E27FC236}">
                <a16:creationId xmlns:a16="http://schemas.microsoft.com/office/drawing/2014/main" id="{7C50E1B3-50D0-4387-B374-6A59DA150AD3}"/>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4: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A9103EBA-0F44-477D-93B7-F6708EF330D1}"/>
              </a:ext>
            </a:extLst>
          </p:cNvPr>
          <p:cNvSpPr/>
          <p:nvPr/>
        </p:nvSpPr>
        <p:spPr>
          <a:xfrm>
            <a:off x="1219201" y="2136339"/>
            <a:ext cx="6447182" cy="1754326"/>
          </a:xfrm>
          <a:prstGeom prst="rect">
            <a:avLst/>
          </a:prstGeom>
        </p:spPr>
        <p:txBody>
          <a:bodyPr wrap="square">
            <a:spAutoFit/>
          </a:bodyPr>
          <a:lstStyle/>
          <a:p>
            <a:r>
              <a:rPr lang="en-GB" altLang="en-US" dirty="0"/>
              <a:t>There are several ways to approach Question 4. Candidates choose three out of the four factors and show how they are connected. There is no need for a very detailed description of each factor, as this will only gain a maximum of 2 marks. The main focus of the question is to clearly show how the factors are </a:t>
            </a:r>
            <a:r>
              <a:rPr lang="en-GB" altLang="en-US" b="1" dirty="0"/>
              <a:t>connected</a:t>
            </a:r>
            <a:r>
              <a:rPr lang="en-GB" altLang="en-US" dirty="0"/>
              <a:t>. All of the factors will be connected to the main key issue.  </a:t>
            </a:r>
          </a:p>
        </p:txBody>
      </p:sp>
    </p:spTree>
    <p:extLst>
      <p:ext uri="{BB962C8B-B14F-4D97-AF65-F5344CB8AC3E}">
        <p14:creationId xmlns:p14="http://schemas.microsoft.com/office/powerpoint/2010/main" val="3143735601"/>
      </p:ext>
    </p:extLst>
  </p:cSld>
  <p:clrMapOvr>
    <a:masterClrMapping/>
  </p:clrMapOvr>
  <p:transition spd="slow" advTm="78958"/>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4</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C012FBB1-2CC8-4CE2-9A02-C012C40CD3BC}"/>
              </a:ext>
            </a:extLst>
          </p:cNvPr>
          <p:cNvPicPr>
            <a:picLocks noChangeAspect="1"/>
          </p:cNvPicPr>
          <p:nvPr/>
        </p:nvPicPr>
        <p:blipFill>
          <a:blip r:embed="rId3"/>
          <a:stretch>
            <a:fillRect/>
          </a:stretch>
        </p:blipFill>
        <p:spPr>
          <a:xfrm>
            <a:off x="74912" y="2219218"/>
            <a:ext cx="4117170" cy="3853338"/>
          </a:xfrm>
          <a:prstGeom prst="rect">
            <a:avLst/>
          </a:prstGeom>
        </p:spPr>
      </p:pic>
      <p:pic>
        <p:nvPicPr>
          <p:cNvPr id="3" name="Picture 2">
            <a:extLst>
              <a:ext uri="{FF2B5EF4-FFF2-40B4-BE49-F238E27FC236}">
                <a16:creationId xmlns:a16="http://schemas.microsoft.com/office/drawing/2014/main" id="{6133866A-B800-42BD-91EB-4B00C775CDF3}"/>
              </a:ext>
            </a:extLst>
          </p:cNvPr>
          <p:cNvPicPr>
            <a:picLocks noChangeAspect="1"/>
          </p:cNvPicPr>
          <p:nvPr/>
        </p:nvPicPr>
        <p:blipFill>
          <a:blip r:embed="rId4"/>
          <a:stretch>
            <a:fillRect/>
          </a:stretch>
        </p:blipFill>
        <p:spPr>
          <a:xfrm>
            <a:off x="4274048" y="1920976"/>
            <a:ext cx="4795039" cy="2481643"/>
          </a:xfrm>
          <a:prstGeom prst="rect">
            <a:avLst/>
          </a:prstGeom>
        </p:spPr>
      </p:pic>
      <p:pic>
        <p:nvPicPr>
          <p:cNvPr id="5" name="Picture 4">
            <a:extLst>
              <a:ext uri="{FF2B5EF4-FFF2-40B4-BE49-F238E27FC236}">
                <a16:creationId xmlns:a16="http://schemas.microsoft.com/office/drawing/2014/main" id="{D2A263C7-F84C-46F2-B432-D9202222934F}"/>
              </a:ext>
            </a:extLst>
          </p:cNvPr>
          <p:cNvPicPr>
            <a:picLocks noChangeAspect="1"/>
          </p:cNvPicPr>
          <p:nvPr/>
        </p:nvPicPr>
        <p:blipFill>
          <a:blip r:embed="rId5"/>
          <a:stretch>
            <a:fillRect/>
          </a:stretch>
        </p:blipFill>
        <p:spPr>
          <a:xfrm>
            <a:off x="4436360" y="4410817"/>
            <a:ext cx="4632727" cy="1661739"/>
          </a:xfrm>
          <a:prstGeom prst="rect">
            <a:avLst/>
          </a:prstGeom>
        </p:spPr>
      </p:pic>
    </p:spTree>
    <p:extLst>
      <p:ext uri="{BB962C8B-B14F-4D97-AF65-F5344CB8AC3E}">
        <p14:creationId xmlns:p14="http://schemas.microsoft.com/office/powerpoint/2010/main" val="1294587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4</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6" name="Rectangle 5">
            <a:extLst>
              <a:ext uri="{FF2B5EF4-FFF2-40B4-BE49-F238E27FC236}">
                <a16:creationId xmlns:a16="http://schemas.microsoft.com/office/drawing/2014/main" id="{77531310-536E-428B-85A1-6B1789D20DFC}"/>
              </a:ext>
            </a:extLst>
          </p:cNvPr>
          <p:cNvSpPr/>
          <p:nvPr/>
        </p:nvSpPr>
        <p:spPr>
          <a:xfrm>
            <a:off x="132523" y="1404731"/>
            <a:ext cx="8898834" cy="4844403"/>
          </a:xfrm>
          <a:prstGeom prst="rect">
            <a:avLst/>
          </a:prstGeom>
        </p:spPr>
        <p:txBody>
          <a:bodyPr wrap="square">
            <a:spAutoFit/>
          </a:bodyPr>
          <a:lstStyle/>
          <a:p>
            <a:pPr lvl="0" defTabSz="914400">
              <a:spcBef>
                <a:spcPct val="30000"/>
              </a:spcBef>
              <a:defRPr/>
            </a:pPr>
            <a:r>
              <a:rPr lang="en-GB" sz="1600" dirty="0"/>
              <a:t>This question assesses AO1 and AO2  - underline in </a:t>
            </a:r>
            <a:r>
              <a:rPr lang="en-GB" sz="1600" b="1" dirty="0"/>
              <a:t>red </a:t>
            </a:r>
            <a:r>
              <a:rPr lang="en-GB" sz="1600" dirty="0"/>
              <a:t>where an example of AO1 is seen. Highlight AO2 in yellow. It is important to note that there are only 2 marks out of 12 in total here for AO1.</a:t>
            </a:r>
          </a:p>
          <a:p>
            <a:pPr lvl="0" defTabSz="914400">
              <a:spcBef>
                <a:spcPct val="30000"/>
              </a:spcBef>
              <a:defRPr/>
            </a:pPr>
            <a:endParaRPr lang="en-GB" sz="1600" dirty="0"/>
          </a:p>
          <a:p>
            <a:r>
              <a:rPr lang="en-GB" sz="1600" b="1" u="sng" dirty="0"/>
              <a:t>For AO1</a:t>
            </a:r>
          </a:p>
          <a:p>
            <a:r>
              <a:rPr lang="en-GB" sz="1600" dirty="0"/>
              <a:t>Using the following terms can be useful :</a:t>
            </a:r>
          </a:p>
          <a:p>
            <a:pPr marL="171450" indent="-171450">
              <a:buFont typeface="Arial" panose="020B0604020202020204" pitchFamily="34" charset="0"/>
              <a:buChar char="•"/>
            </a:pPr>
            <a:r>
              <a:rPr lang="en-GB" sz="1600" dirty="0"/>
              <a:t>Band 1 = shows some knowledge and understanding – </a:t>
            </a:r>
            <a:r>
              <a:rPr lang="en-GB" sz="1600" b="1" dirty="0"/>
              <a:t>1 mark </a:t>
            </a:r>
          </a:p>
          <a:p>
            <a:pPr marL="171450" indent="-171450">
              <a:buFont typeface="Arial" panose="020B0604020202020204" pitchFamily="34" charset="0"/>
              <a:buChar char="•"/>
            </a:pPr>
            <a:r>
              <a:rPr lang="en-GB" sz="1600" dirty="0"/>
              <a:t>Band 2 = detailed knowledge and understanding– </a:t>
            </a:r>
            <a:r>
              <a:rPr lang="en-GB" sz="1600" b="1" dirty="0"/>
              <a:t>2 marks</a:t>
            </a:r>
          </a:p>
          <a:p>
            <a:pPr marL="171450" indent="-171450">
              <a:buFont typeface="Arial" panose="020B0604020202020204" pitchFamily="34" charset="0"/>
              <a:buChar char="•"/>
            </a:pPr>
            <a:endParaRPr lang="en-GB" sz="1600" b="1" dirty="0"/>
          </a:p>
          <a:p>
            <a:pPr marL="0" indent="0">
              <a:buFont typeface="Arial" panose="020B0604020202020204" pitchFamily="34" charset="0"/>
              <a:buNone/>
            </a:pPr>
            <a:r>
              <a:rPr lang="en-GB" sz="1600" b="1" dirty="0"/>
              <a:t>For AO2</a:t>
            </a:r>
          </a:p>
          <a:p>
            <a:pPr marL="0" indent="0">
              <a:buFont typeface="Arial" panose="020B0604020202020204" pitchFamily="34" charset="0"/>
              <a:buNone/>
            </a:pPr>
            <a:endParaRPr lang="en-GB" sz="1600" b="1" dirty="0"/>
          </a:p>
          <a:p>
            <a:pPr marL="171450" indent="-171450">
              <a:buFont typeface="Arial"/>
              <a:buChar char="•"/>
            </a:pPr>
            <a:r>
              <a:rPr lang="en-GB" sz="1600" dirty="0"/>
              <a:t>Band 1 = an attempt to explain the connections but lacks support. Answers may only offer one basic connection between features.</a:t>
            </a:r>
          </a:p>
          <a:p>
            <a:pPr marL="171450" indent="-171450">
              <a:buFont typeface="Arial"/>
              <a:buChar char="•"/>
            </a:pPr>
            <a:r>
              <a:rPr lang="en-GB" sz="1600" dirty="0"/>
              <a:t>Band 2 = clear attempt to explain the connections but offers limited support in relation to the historical context. </a:t>
            </a:r>
          </a:p>
          <a:p>
            <a:pPr marL="171450" indent="-171450">
              <a:buFont typeface="Arial"/>
              <a:buChar char="•"/>
            </a:pPr>
            <a:r>
              <a:rPr lang="en-GB" sz="1600" dirty="0"/>
              <a:t>Band 3 = clear explanation of connections between all three chosen features but lacking some detail regarding the historical context. If the answer contains a full explanation of only two of the three chosen features award 5 marks</a:t>
            </a:r>
          </a:p>
          <a:p>
            <a:pPr marL="171450" indent="-171450">
              <a:buFont typeface="Arial"/>
              <a:buChar char="•"/>
            </a:pPr>
            <a:r>
              <a:rPr lang="en-GB" sz="1600" dirty="0"/>
              <a:t>Band 4 = full and accurate explanation of the connections between all three chosen features. If there is some imbalance award the lower mark within the Band.</a:t>
            </a:r>
          </a:p>
        </p:txBody>
      </p:sp>
    </p:spTree>
    <p:extLst>
      <p:ext uri="{BB962C8B-B14F-4D97-AF65-F5344CB8AC3E}">
        <p14:creationId xmlns:p14="http://schemas.microsoft.com/office/powerpoint/2010/main" val="12038950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4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2949120C-D326-4313-8431-B7B7EA59A135}"/>
              </a:ext>
            </a:extLst>
          </p:cNvPr>
          <p:cNvSpPr/>
          <p:nvPr/>
        </p:nvSpPr>
        <p:spPr>
          <a:xfrm>
            <a:off x="66260" y="1437861"/>
            <a:ext cx="9004853" cy="4862870"/>
          </a:xfrm>
          <a:prstGeom prst="rect">
            <a:avLst/>
          </a:prstGeom>
        </p:spPr>
        <p:txBody>
          <a:bodyPr wrap="square">
            <a:spAutoFit/>
          </a:bodyPr>
          <a:lstStyle/>
          <a:p>
            <a:pPr marL="342900" lvl="0" indent="-342900">
              <a:spcAft>
                <a:spcPts val="0"/>
              </a:spcAft>
              <a:buFont typeface="Symbol" panose="05050102010706020507" pitchFamily="18" charset="2"/>
              <a:buChar char=""/>
            </a:pPr>
            <a:r>
              <a:rPr lang="en-GB" sz="1000" dirty="0">
                <a:ea typeface="Calibri" panose="020F0502020204030204" pitchFamily="34" charset="0"/>
                <a:cs typeface="Times New Roman" panose="02020603050405020304" pitchFamily="18" charset="0"/>
              </a:rPr>
              <a:t>Propaganda posters</a:t>
            </a:r>
          </a:p>
          <a:p>
            <a:pPr marL="342900" lvl="0" indent="-342900">
              <a:spcAft>
                <a:spcPts val="0"/>
              </a:spcAft>
              <a:buFont typeface="Symbol" panose="05050102010706020507" pitchFamily="18" charset="2"/>
              <a:buChar char=""/>
            </a:pPr>
            <a:r>
              <a:rPr lang="en-GB" sz="1000" dirty="0">
                <a:ea typeface="Calibri" panose="020F0502020204030204" pitchFamily="34" charset="0"/>
                <a:cs typeface="Times New Roman" panose="02020603050405020304" pitchFamily="18" charset="0"/>
              </a:rPr>
              <a:t>Radio and cinema</a:t>
            </a:r>
          </a:p>
          <a:p>
            <a:pPr marL="342900" lvl="0" indent="-342900">
              <a:spcAft>
                <a:spcPts val="0"/>
              </a:spcAft>
              <a:buFont typeface="Symbol" panose="05050102010706020507" pitchFamily="18" charset="2"/>
              <a:buChar char=""/>
            </a:pPr>
            <a:r>
              <a:rPr lang="en-GB" sz="1000" dirty="0">
                <a:ea typeface="Calibri" panose="020F0502020204030204" pitchFamily="34" charset="0"/>
                <a:cs typeface="Times New Roman" panose="02020603050405020304" pitchFamily="18" charset="0"/>
              </a:rPr>
              <a:t>The Dig for Victory Campaign</a:t>
            </a:r>
          </a:p>
          <a:p>
            <a:pPr>
              <a:spcAft>
                <a:spcPts val="0"/>
              </a:spcAft>
            </a:pPr>
            <a:r>
              <a:rPr lang="en-GB" sz="1000" dirty="0">
                <a:ea typeface="Calibri" panose="020F0502020204030204" pitchFamily="34" charset="0"/>
                <a:cs typeface="Times New Roman" panose="02020603050405020304" pitchFamily="18" charset="0"/>
              </a:rPr>
              <a:t> </a:t>
            </a:r>
          </a:p>
          <a:p>
            <a:pPr>
              <a:spcAft>
                <a:spcPts val="0"/>
              </a:spcAft>
            </a:pPr>
            <a:r>
              <a:rPr lang="en-GB" sz="1000" dirty="0">
                <a:ea typeface="Calibri" panose="020F0502020204030204" pitchFamily="34" charset="0"/>
                <a:cs typeface="Times New Roman" panose="02020603050405020304" pitchFamily="18" charset="0"/>
              </a:rPr>
              <a:t>All three are connected as they helped to keep up morale during the Second World War.</a:t>
            </a:r>
          </a:p>
          <a:p>
            <a:pPr>
              <a:spcAft>
                <a:spcPts val="0"/>
              </a:spcAft>
            </a:pPr>
            <a:r>
              <a:rPr lang="en-GB" sz="1000" dirty="0">
                <a:ea typeface="Calibri" panose="020F0502020204030204" pitchFamily="34" charset="0"/>
                <a:cs typeface="Times New Roman" panose="02020603050405020304" pitchFamily="18" charset="0"/>
              </a:rPr>
              <a:t>Propaganda posters were used by the government during the war. The Ministry of Information used them to sell ideas, educate people and encourage support.</a:t>
            </a:r>
          </a:p>
          <a:p>
            <a:pPr>
              <a:spcAft>
                <a:spcPts val="0"/>
              </a:spcAft>
            </a:pPr>
            <a:r>
              <a:rPr lang="en-GB" sz="1000" dirty="0">
                <a:ea typeface="Calibri" panose="020F0502020204030204" pitchFamily="34" charset="0"/>
                <a:cs typeface="Times New Roman" panose="02020603050405020304" pitchFamily="18" charset="0"/>
              </a:rPr>
              <a:t>Propaganda posters are linked to the Dig for Victory Campaign because posters were used to encourage people to grow their own food during this campaign. Additionally, they were both issued by The Ministry of Information to encourage people to help with the war effort.</a:t>
            </a:r>
          </a:p>
          <a:p>
            <a:pPr>
              <a:spcAft>
                <a:spcPts val="0"/>
              </a:spcAft>
            </a:pPr>
            <a:r>
              <a:rPr lang="en-GB" sz="1000" dirty="0">
                <a:ea typeface="Calibri" panose="020F0502020204030204" pitchFamily="34" charset="0"/>
                <a:cs typeface="Times New Roman" panose="02020603050405020304" pitchFamily="18" charset="0"/>
              </a:rPr>
              <a:t>The Dig for Victory Campaign was introduced by the Ministry of Agriculture as a result of a shortage of food and the need for rationing. It is linked to radio and cinema since ‘Potato Pete’, a character popularised by the campaign, had his own song that was regularly played on the radio.</a:t>
            </a:r>
          </a:p>
          <a:p>
            <a:pPr>
              <a:spcAft>
                <a:spcPts val="0"/>
              </a:spcAft>
            </a:pPr>
            <a:r>
              <a:rPr lang="en-GB" sz="1000" dirty="0">
                <a:ea typeface="Calibri" panose="020F0502020204030204" pitchFamily="34" charset="0"/>
                <a:cs typeface="Times New Roman" panose="02020603050405020304" pitchFamily="18" charset="0"/>
              </a:rPr>
              <a:t>Radio and cinema were essential for keeping up morale during the war so it is connected to propaganda posters and The Dig for Victory Campaign Radio and cinema is also linked to propaganda posters as they were used by the government to educate people for example, a documentary ‘Fires Were Started’ was about firefighting in London and is linked to propaganda posters because they educated people about problems in the war. Additionally, radio and cinema is linked to propaganda posters as they were both subject to censorship in order to keep up morale. Radio and cinema is also linked to The Dig for Victory campaign as they were both very popular. By 1945, 1.5. billion cinema tickets were sold and also there were around 1.4 million allotments in Britain. They are connected as because they were so popular, they were effective ways of keeping up morale during the different times of war.</a:t>
            </a:r>
          </a:p>
          <a:p>
            <a:pPr>
              <a:spcAft>
                <a:spcPts val="0"/>
              </a:spcAft>
            </a:pPr>
            <a:r>
              <a:rPr lang="en-GB" sz="1000" dirty="0">
                <a:ea typeface="Calibri" panose="020F0502020204030204" pitchFamily="34" charset="0"/>
                <a:cs typeface="Times New Roman" panose="02020603050405020304" pitchFamily="18" charset="0"/>
              </a:rPr>
              <a:t>To conclude, they are all connected because they were essential for keeping up morale and were extensively used by the government to educate the population and influence ideas, actions and thinking.  </a:t>
            </a:r>
          </a:p>
          <a:p>
            <a:pPr>
              <a:spcAft>
                <a:spcPts val="0"/>
              </a:spcAft>
            </a:pPr>
            <a:r>
              <a:rPr lang="en-GB" sz="1000" dirty="0">
                <a:ea typeface="Calibri" panose="020F0502020204030204" pitchFamily="34" charset="0"/>
                <a:cs typeface="Times New Roman" panose="02020603050405020304" pitchFamily="18" charset="0"/>
              </a:rPr>
              <a:t> </a:t>
            </a:r>
          </a:p>
          <a:p>
            <a:pPr>
              <a:spcAft>
                <a:spcPts val="0"/>
              </a:spcAft>
            </a:pPr>
            <a:r>
              <a:rPr lang="en-GB" sz="1000" b="1" dirty="0">
                <a:ea typeface="Calibri" panose="020F0502020204030204" pitchFamily="34" charset="0"/>
                <a:cs typeface="Times New Roman" panose="02020603050405020304" pitchFamily="18" charset="0"/>
              </a:rPr>
              <a:t>AO1 Band 2 2 marks AO2 Band 4 10 marks Total 12 marks</a:t>
            </a:r>
          </a:p>
          <a:p>
            <a:pPr>
              <a:spcAft>
                <a:spcPts val="0"/>
              </a:spcAft>
            </a:pPr>
            <a:r>
              <a:rPr lang="en-GB" sz="1000" dirty="0">
                <a:ea typeface="Calibri" panose="020F0502020204030204" pitchFamily="34" charset="0"/>
                <a:cs typeface="Times New Roman" panose="02020603050405020304" pitchFamily="18" charset="0"/>
              </a:rPr>
              <a:t> </a:t>
            </a: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AO2 - Clear reference to connection between the three factors.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AO1 - detailed knowledge and understanding of one of the key features.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AO2 - clearly showing two connections between two factors.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AO1 - detailed knowledge and understanding of one of the key features.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AO2 - clearly explaining the connection between factors, giving a range of reasons as to why they are connected.</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AO1 - detailed knowledge and understanding of one of the key features.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AO2 - clearly showing the connection between the key features.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 weaker connection, but still a valid one.</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AO1 - detailed knowledge and understanding of one of the key features.</a:t>
            </a:r>
            <a:endParaRPr lang="en-GB" sz="1000" dirty="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AO2 - explaining the connections between factors and giving a judgement which reiterates the connections.</a:t>
            </a:r>
            <a:endParaRPr lang="en-GB" sz="10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8578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1">
            <a:extLst>
              <a:ext uri="{FF2B5EF4-FFF2-40B4-BE49-F238E27FC236}">
                <a16:creationId xmlns:a16="http://schemas.microsoft.com/office/drawing/2014/main" id="{EA8C5890-D8B3-4174-AC82-1A6C84915A8A}"/>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5: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20483" name="Audio 3">
            <a:hlinkClick r:id="" action="ppaction://media"/>
            <a:extLst>
              <a:ext uri="{FF2B5EF4-FFF2-40B4-BE49-F238E27FC236}">
                <a16:creationId xmlns:a16="http://schemas.microsoft.com/office/drawing/2014/main" id="{5D178971-18F7-4B4F-966C-EA7CB0B000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300" y="63373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4" name="Picture 6" descr="Table&#10;&#10;Description automatically generated">
            <a:extLst>
              <a:ext uri="{FF2B5EF4-FFF2-40B4-BE49-F238E27FC236}">
                <a16:creationId xmlns:a16="http://schemas.microsoft.com/office/drawing/2014/main" id="{E73D2A2E-BD9E-4972-BCC7-6E11A0830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0" y="1322388"/>
            <a:ext cx="4191000" cy="546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8" descr="Table&#10;&#10;Description automatically generated">
            <a:extLst>
              <a:ext uri="{FF2B5EF4-FFF2-40B4-BE49-F238E27FC236}">
                <a16:creationId xmlns:a16="http://schemas.microsoft.com/office/drawing/2014/main" id="{73F39D91-E825-477B-B1FE-2DF3C6E41F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7100" y="1322388"/>
            <a:ext cx="4191000" cy="545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14469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1">
            <a:extLst>
              <a:ext uri="{FF2B5EF4-FFF2-40B4-BE49-F238E27FC236}">
                <a16:creationId xmlns:a16="http://schemas.microsoft.com/office/drawing/2014/main" id="{EA8C5890-D8B3-4174-AC82-1A6C84915A8A}"/>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5: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4D67FED9-5408-4C24-8530-56CF0A65AFF3}"/>
              </a:ext>
            </a:extLst>
          </p:cNvPr>
          <p:cNvSpPr/>
          <p:nvPr/>
        </p:nvSpPr>
        <p:spPr>
          <a:xfrm>
            <a:off x="735497" y="1848678"/>
            <a:ext cx="7242312" cy="4247317"/>
          </a:xfrm>
          <a:prstGeom prst="rect">
            <a:avLst/>
          </a:prstGeom>
        </p:spPr>
        <p:txBody>
          <a:bodyPr wrap="square">
            <a:spAutoFit/>
          </a:bodyPr>
          <a:lstStyle/>
          <a:p>
            <a:r>
              <a:rPr lang="en-GB" altLang="en-US" dirty="0"/>
              <a:t>In Question 5 the expectation is that there is full explanation on how far there is agreement with the interpretation given in the question. Detailed knowledge and understanding of the key feature should be demonstrated. There should be a very detailed analysis of the interpretation given in order to fully explain how far it is possible to agree with the interpretation. The nature of the source must be discussed, as well as its content, author, purpose, audience and date. This will allow a judgement to be made based on the question.  </a:t>
            </a:r>
          </a:p>
          <a:p>
            <a:endParaRPr lang="en-GB" altLang="en-US" dirty="0"/>
          </a:p>
          <a:p>
            <a:r>
              <a:rPr lang="en-GB" altLang="en-US" dirty="0"/>
              <a:t>There should be an awareness that different interpretations exist, and there should be discussion of one other interpretation relating to the question. Providing a narrative of both interpretations will only allow access to Band 2 in AO4. Further progress to Band 3 and Band 4 requires analysis of the attribution of the source provided – i.e. how the interpretation has been reached and why.  </a:t>
            </a:r>
          </a:p>
        </p:txBody>
      </p:sp>
    </p:spTree>
    <p:extLst>
      <p:ext uri="{BB962C8B-B14F-4D97-AF65-F5344CB8AC3E}">
        <p14:creationId xmlns:p14="http://schemas.microsoft.com/office/powerpoint/2010/main" val="1196146175"/>
      </p:ext>
    </p:extLst>
  </p:cSld>
  <p:clrMapOvr>
    <a:masterClrMapping/>
  </p:clrMapOvr>
  <p:transition spd="slow" advTm="14469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5</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2" name="Picture 1">
            <a:extLst>
              <a:ext uri="{FF2B5EF4-FFF2-40B4-BE49-F238E27FC236}">
                <a16:creationId xmlns:a16="http://schemas.microsoft.com/office/drawing/2014/main" id="{A49F4EB2-AA7D-441B-91C1-846377F5AE4F}"/>
              </a:ext>
            </a:extLst>
          </p:cNvPr>
          <p:cNvPicPr>
            <a:picLocks noChangeAspect="1"/>
          </p:cNvPicPr>
          <p:nvPr/>
        </p:nvPicPr>
        <p:blipFill>
          <a:blip r:embed="rId3"/>
          <a:stretch>
            <a:fillRect/>
          </a:stretch>
        </p:blipFill>
        <p:spPr>
          <a:xfrm>
            <a:off x="77518" y="1522895"/>
            <a:ext cx="4238907" cy="5012220"/>
          </a:xfrm>
          <a:prstGeom prst="rect">
            <a:avLst/>
          </a:prstGeom>
        </p:spPr>
      </p:pic>
      <p:pic>
        <p:nvPicPr>
          <p:cNvPr id="5" name="Picture 4">
            <a:extLst>
              <a:ext uri="{FF2B5EF4-FFF2-40B4-BE49-F238E27FC236}">
                <a16:creationId xmlns:a16="http://schemas.microsoft.com/office/drawing/2014/main" id="{9ADDEC6C-F001-4CF1-923C-8C7980E159A7}"/>
              </a:ext>
            </a:extLst>
          </p:cNvPr>
          <p:cNvPicPr>
            <a:picLocks noChangeAspect="1"/>
          </p:cNvPicPr>
          <p:nvPr/>
        </p:nvPicPr>
        <p:blipFill>
          <a:blip r:embed="rId4"/>
          <a:stretch>
            <a:fillRect/>
          </a:stretch>
        </p:blipFill>
        <p:spPr>
          <a:xfrm>
            <a:off x="4674868" y="3287693"/>
            <a:ext cx="4391614" cy="3157214"/>
          </a:xfrm>
          <a:prstGeom prst="rect">
            <a:avLst/>
          </a:prstGeom>
        </p:spPr>
      </p:pic>
      <p:pic>
        <p:nvPicPr>
          <p:cNvPr id="3" name="Picture 2">
            <a:extLst>
              <a:ext uri="{FF2B5EF4-FFF2-40B4-BE49-F238E27FC236}">
                <a16:creationId xmlns:a16="http://schemas.microsoft.com/office/drawing/2014/main" id="{98F8D445-A71F-40E1-B16C-462C14CB69A7}"/>
              </a:ext>
            </a:extLst>
          </p:cNvPr>
          <p:cNvPicPr>
            <a:picLocks noChangeAspect="1"/>
          </p:cNvPicPr>
          <p:nvPr/>
        </p:nvPicPr>
        <p:blipFill>
          <a:blip r:embed="rId5"/>
          <a:stretch>
            <a:fillRect/>
          </a:stretch>
        </p:blipFill>
        <p:spPr>
          <a:xfrm>
            <a:off x="4478314" y="1654209"/>
            <a:ext cx="4588168" cy="1633484"/>
          </a:xfrm>
          <a:prstGeom prst="rect">
            <a:avLst/>
          </a:prstGeom>
        </p:spPr>
      </p:pic>
    </p:spTree>
    <p:extLst>
      <p:ext uri="{BB962C8B-B14F-4D97-AF65-F5344CB8AC3E}">
        <p14:creationId xmlns:p14="http://schemas.microsoft.com/office/powerpoint/2010/main" val="277941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5</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7" name="Rectangle 6">
            <a:extLst>
              <a:ext uri="{FF2B5EF4-FFF2-40B4-BE49-F238E27FC236}">
                <a16:creationId xmlns:a16="http://schemas.microsoft.com/office/drawing/2014/main" id="{E6555206-1885-479E-BF90-220A36BC4255}"/>
              </a:ext>
            </a:extLst>
          </p:cNvPr>
          <p:cNvSpPr/>
          <p:nvPr/>
        </p:nvSpPr>
        <p:spPr>
          <a:xfrm>
            <a:off x="304800" y="1285461"/>
            <a:ext cx="8706677" cy="5262979"/>
          </a:xfrm>
          <a:prstGeom prst="rect">
            <a:avLst/>
          </a:prstGeom>
        </p:spPr>
        <p:txBody>
          <a:bodyPr wrap="square">
            <a:spAutoFit/>
          </a:bodyPr>
          <a:lstStyle/>
          <a:p>
            <a:r>
              <a:rPr lang="en-GB" sz="1000" dirty="0"/>
              <a:t>This question assesses AO1 and AO4  - underline in </a:t>
            </a:r>
            <a:r>
              <a:rPr lang="en-GB" sz="1000" b="1" dirty="0"/>
              <a:t>red </a:t>
            </a:r>
            <a:r>
              <a:rPr lang="en-GB" sz="1000" dirty="0"/>
              <a:t>where an example of AO1 is seen. Highlight AO4 in yellow. It is important to note that there are only 4 marks here for AO1</a:t>
            </a:r>
          </a:p>
          <a:p>
            <a:endParaRPr lang="en-GB" sz="1000" dirty="0"/>
          </a:p>
          <a:p>
            <a:r>
              <a:rPr lang="en-GB" sz="1000" b="1" u="sng" dirty="0"/>
              <a:t>For AO1</a:t>
            </a:r>
          </a:p>
          <a:p>
            <a:r>
              <a:rPr lang="en-GB" sz="1000" dirty="0"/>
              <a:t>Considering the following terms when assessing can be useful:</a:t>
            </a:r>
          </a:p>
          <a:p>
            <a:pPr marL="0" indent="0">
              <a:buFont typeface="Arial" panose="020B0604020202020204" pitchFamily="34" charset="0"/>
              <a:buNone/>
            </a:pPr>
            <a:r>
              <a:rPr lang="en-GB" sz="1000" b="1" dirty="0"/>
              <a:t>Band 1 </a:t>
            </a:r>
            <a:r>
              <a:rPr lang="en-GB" sz="1000" dirty="0"/>
              <a:t>= basic – </a:t>
            </a:r>
            <a:r>
              <a:rPr lang="en-GB" sz="1000" b="1" dirty="0"/>
              <a:t>1 mark </a:t>
            </a:r>
          </a:p>
          <a:p>
            <a:pPr marL="0" indent="0">
              <a:buFont typeface="Arial" panose="020B0604020202020204" pitchFamily="34" charset="0"/>
              <a:buNone/>
            </a:pPr>
            <a:r>
              <a:rPr lang="en-GB" sz="1000" b="1" dirty="0"/>
              <a:t>Band 2 </a:t>
            </a:r>
            <a:r>
              <a:rPr lang="en-GB" sz="1000" dirty="0"/>
              <a:t>= some development – </a:t>
            </a:r>
            <a:r>
              <a:rPr lang="en-GB" sz="1000" b="1" dirty="0"/>
              <a:t>2 marks</a:t>
            </a:r>
          </a:p>
          <a:p>
            <a:pPr marL="0" indent="0">
              <a:buFont typeface="Arial" panose="020B0604020202020204" pitchFamily="34" charset="0"/>
              <a:buNone/>
            </a:pPr>
            <a:r>
              <a:rPr lang="en-GB" sz="1000" b="1" dirty="0"/>
              <a:t>Band 3 </a:t>
            </a:r>
            <a:r>
              <a:rPr lang="en-GB" sz="1000" dirty="0"/>
              <a:t>= detailed – </a:t>
            </a:r>
            <a:r>
              <a:rPr lang="en-GB" sz="1000" b="1" dirty="0"/>
              <a:t>3 marks</a:t>
            </a:r>
          </a:p>
          <a:p>
            <a:pPr marL="0" indent="0">
              <a:buFont typeface="Arial" panose="020B0604020202020204" pitchFamily="34" charset="0"/>
              <a:buNone/>
            </a:pPr>
            <a:r>
              <a:rPr lang="en-GB" sz="1000" b="1" dirty="0"/>
              <a:t>Band 4 </a:t>
            </a:r>
            <a:r>
              <a:rPr lang="en-GB" sz="1000" dirty="0"/>
              <a:t>= very detailed – </a:t>
            </a:r>
            <a:r>
              <a:rPr lang="en-GB" sz="1000" b="1" dirty="0"/>
              <a:t>4 marks</a:t>
            </a:r>
          </a:p>
          <a:p>
            <a:endParaRPr lang="en-GB" sz="1000" dirty="0"/>
          </a:p>
          <a:p>
            <a:r>
              <a:rPr lang="en-GB" sz="1000" b="1" u="sng" dirty="0"/>
              <a:t>For AO4</a:t>
            </a:r>
          </a:p>
          <a:p>
            <a:pPr marL="0" indent="0">
              <a:buFont typeface="Arial" panose="020B0604020202020204" pitchFamily="34" charset="0"/>
              <a:buNone/>
            </a:pPr>
            <a:r>
              <a:rPr lang="en-GB" sz="1000" b="1" dirty="0"/>
              <a:t>Band 1</a:t>
            </a:r>
            <a:r>
              <a:rPr lang="en-GB" sz="1000" dirty="0"/>
              <a:t> answers are generalised and undeveloped – simple comments made here about the interpretation – </a:t>
            </a:r>
            <a:r>
              <a:rPr lang="en-GB" sz="1000" b="1" dirty="0"/>
              <a:t>1-3 marks</a:t>
            </a:r>
          </a:p>
          <a:p>
            <a:pPr marL="0" indent="0">
              <a:buFont typeface="Arial" panose="020B0604020202020204" pitchFamily="34" charset="0"/>
              <a:buNone/>
            </a:pPr>
            <a:endParaRPr lang="en-GB" sz="1000" b="1" dirty="0"/>
          </a:p>
          <a:p>
            <a:pPr marL="0" indent="0">
              <a:buFont typeface="Arial" panose="020B0604020202020204" pitchFamily="34" charset="0"/>
              <a:buNone/>
            </a:pPr>
            <a:r>
              <a:rPr lang="en-GB" sz="1000" b="1" dirty="0"/>
              <a:t>Band 2</a:t>
            </a:r>
            <a:r>
              <a:rPr lang="en-GB" sz="1000" dirty="0"/>
              <a:t> responses offer a basic analysis of the interpretation and other interpretations - a judgement is made, however, the reference to the authorship is superficial – </a:t>
            </a:r>
            <a:r>
              <a:rPr lang="en-GB" sz="1000" b="1" dirty="0"/>
              <a:t>4-6 marks</a:t>
            </a:r>
          </a:p>
          <a:p>
            <a:pPr marL="171450" indent="-171450">
              <a:buFont typeface="Arial" panose="020B0604020202020204" pitchFamily="34" charset="0"/>
              <a:buChar char="•"/>
            </a:pPr>
            <a:r>
              <a:rPr lang="en-GB" sz="1000" dirty="0"/>
              <a:t>For an answer that is a very weak consideration of the interpretation and begins to reference other possible interpretations </a:t>
            </a:r>
            <a:r>
              <a:rPr lang="en-GB" sz="1000" b="1" dirty="0"/>
              <a:t>or</a:t>
            </a:r>
            <a:r>
              <a:rPr lang="en-GB" sz="1000" dirty="0"/>
              <a:t> a weak one sided response (only considers one interpretation) award </a:t>
            </a:r>
            <a:r>
              <a:rPr lang="en-GB" sz="1000" b="1" dirty="0"/>
              <a:t>4 marks</a:t>
            </a:r>
          </a:p>
          <a:p>
            <a:pPr marL="171450" indent="-171450">
              <a:buFont typeface="Arial" panose="020B0604020202020204" pitchFamily="34" charset="0"/>
              <a:buChar char="•"/>
            </a:pPr>
            <a:r>
              <a:rPr lang="en-GB" sz="1000" dirty="0"/>
              <a:t>A good 1 sided answer only considering one interpretation can be awarded </a:t>
            </a:r>
            <a:r>
              <a:rPr lang="en-GB" sz="1000" b="1" dirty="0"/>
              <a:t>5 marks</a:t>
            </a:r>
          </a:p>
          <a:p>
            <a:pPr marL="171450" indent="-171450">
              <a:buFont typeface="Arial" panose="020B0604020202020204" pitchFamily="34" charset="0"/>
              <a:buChar char="•"/>
            </a:pPr>
            <a:r>
              <a:rPr lang="en-GB" sz="1000" dirty="0"/>
              <a:t>For a weak two sided response that considers more than one interpretation, or a very good one sided response only considering one interpretation award </a:t>
            </a:r>
            <a:r>
              <a:rPr lang="en-GB" sz="1000" b="1" dirty="0"/>
              <a:t>6 marks</a:t>
            </a:r>
          </a:p>
          <a:p>
            <a:pPr marL="0" indent="0">
              <a:buFont typeface="Arial" panose="020B0604020202020204" pitchFamily="34" charset="0"/>
              <a:buNone/>
            </a:pPr>
            <a:endParaRPr lang="en-GB" sz="1000" b="1" dirty="0"/>
          </a:p>
          <a:p>
            <a:pPr marL="0" indent="0">
              <a:buFont typeface="Arial" panose="020B0604020202020204" pitchFamily="34" charset="0"/>
              <a:buNone/>
            </a:pPr>
            <a:r>
              <a:rPr lang="en-GB" sz="1000" b="1" dirty="0"/>
              <a:t>Band 3</a:t>
            </a:r>
            <a:r>
              <a:rPr lang="en-GB" sz="1000" dirty="0"/>
              <a:t> answers clearly – </a:t>
            </a:r>
            <a:r>
              <a:rPr lang="en-GB" sz="1000" b="1" dirty="0"/>
              <a:t>7-9 marks</a:t>
            </a:r>
            <a:endParaRPr lang="en-GB" sz="1000" dirty="0"/>
          </a:p>
          <a:p>
            <a:pPr marL="171450" indent="-171450">
              <a:buFont typeface="Arial" panose="020B0604020202020204" pitchFamily="34" charset="0"/>
              <a:buChar char="•"/>
            </a:pPr>
            <a:r>
              <a:rPr lang="en-GB" sz="1000" dirty="0"/>
              <a:t>A developed two sided response will be in Band 3, considering and evaluating how and why different interpretations have been made. </a:t>
            </a:r>
          </a:p>
          <a:p>
            <a:pPr marL="171450" indent="-171450">
              <a:buFont typeface="Arial" panose="020B0604020202020204" pitchFamily="34" charset="0"/>
              <a:buChar char="•"/>
            </a:pPr>
            <a:r>
              <a:rPr lang="en-GB" sz="1000" dirty="0"/>
              <a:t>For Band 3 answers – a clear judgement must be reached.</a:t>
            </a:r>
          </a:p>
          <a:p>
            <a:pPr marL="171450" indent="-171450">
              <a:buFont typeface="Arial" panose="020B0604020202020204" pitchFamily="34" charset="0"/>
              <a:buChar char="•"/>
            </a:pPr>
            <a:r>
              <a:rPr lang="en-GB" sz="1000" dirty="0"/>
              <a:t>Answers will address the key question and consider a range of other interpretations.</a:t>
            </a:r>
          </a:p>
          <a:p>
            <a:pPr marL="171450" indent="-171450">
              <a:buFont typeface="Arial" panose="020B0604020202020204" pitchFamily="34" charset="0"/>
              <a:buChar char="•"/>
            </a:pPr>
            <a:r>
              <a:rPr lang="en-GB" sz="1000" dirty="0"/>
              <a:t>Good analysis of the authorship will be seen here.</a:t>
            </a:r>
          </a:p>
          <a:p>
            <a:pPr marL="171450" lvl="0" indent="-171450" defTabSz="914400">
              <a:spcBef>
                <a:spcPct val="30000"/>
              </a:spcBef>
              <a:buFont typeface="Arial" panose="020B0604020202020204" pitchFamily="34" charset="0"/>
              <a:buChar char="•"/>
              <a:defRPr/>
            </a:pPr>
            <a:r>
              <a:rPr lang="en-GB" sz="1000" dirty="0"/>
              <a:t>For a good two sided response – you can award </a:t>
            </a:r>
            <a:r>
              <a:rPr lang="en-GB" sz="1000" b="1" dirty="0"/>
              <a:t>7 or 8 marks</a:t>
            </a:r>
          </a:p>
          <a:p>
            <a:pPr marL="171450" lvl="0" indent="-171450" defTabSz="914400">
              <a:spcBef>
                <a:spcPct val="30000"/>
              </a:spcBef>
              <a:buFont typeface="Arial" panose="020B0604020202020204" pitchFamily="34" charset="0"/>
              <a:buChar char="•"/>
              <a:defRPr/>
            </a:pPr>
            <a:r>
              <a:rPr lang="en-GB" sz="1000" dirty="0"/>
              <a:t>A very good two sided response can be awarded </a:t>
            </a:r>
            <a:r>
              <a:rPr lang="en-GB" sz="1000" b="1" dirty="0"/>
              <a:t>9 marks</a:t>
            </a:r>
          </a:p>
          <a:p>
            <a:pPr marL="0" indent="0">
              <a:buFont typeface="Arial" panose="020B0604020202020204" pitchFamily="34" charset="0"/>
              <a:buNone/>
            </a:pPr>
            <a:endParaRPr lang="en-GB" sz="1000" b="1" dirty="0"/>
          </a:p>
          <a:p>
            <a:pPr marL="0" indent="0">
              <a:buFont typeface="Arial" panose="020B0604020202020204" pitchFamily="34" charset="0"/>
              <a:buNone/>
            </a:pPr>
            <a:r>
              <a:rPr lang="en-GB" sz="1000" b="1" dirty="0"/>
              <a:t>Band 4 </a:t>
            </a:r>
            <a:r>
              <a:rPr lang="en-GB" sz="1000" dirty="0"/>
              <a:t>answers fully analyse the key issue. Answers will be well developed and sophisticated. </a:t>
            </a:r>
            <a:r>
              <a:rPr lang="en-GB" sz="1000" b="1" dirty="0"/>
              <a:t>10-12 marks	</a:t>
            </a:r>
          </a:p>
          <a:p>
            <a:pPr marL="171450" indent="-171450">
              <a:buFont typeface="Arial" panose="020B0604020202020204" pitchFamily="34" charset="0"/>
              <a:buChar char="•"/>
            </a:pPr>
            <a:r>
              <a:rPr lang="en-GB" sz="1000" dirty="0"/>
              <a:t>Answers will fully analyse and evaluate how and why interpretations of the issue are different.</a:t>
            </a:r>
          </a:p>
          <a:p>
            <a:pPr marL="171450" indent="-171450">
              <a:buFont typeface="Arial" panose="020B0604020202020204" pitchFamily="34" charset="0"/>
              <a:buChar char="•"/>
            </a:pPr>
            <a:r>
              <a:rPr lang="en-GB" sz="1000" dirty="0"/>
              <a:t>The judgement will be well substantiated and sophisticated.</a:t>
            </a:r>
          </a:p>
          <a:p>
            <a:pPr marL="171450" indent="-171450">
              <a:buFont typeface="Arial" panose="020B0604020202020204" pitchFamily="34" charset="0"/>
              <a:buChar char="•"/>
            </a:pPr>
            <a:r>
              <a:rPr lang="en-GB" sz="1000" dirty="0"/>
              <a:t>There is a valid and developed discussion of the authorship and why the author came to their viewpoint.</a:t>
            </a:r>
          </a:p>
        </p:txBody>
      </p:sp>
    </p:spTree>
    <p:extLst>
      <p:ext uri="{BB962C8B-B14F-4D97-AF65-F5344CB8AC3E}">
        <p14:creationId xmlns:p14="http://schemas.microsoft.com/office/powerpoint/2010/main" val="2906420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5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64DD1334-811E-4A45-90D0-C601764AE5BC}"/>
              </a:ext>
            </a:extLst>
          </p:cNvPr>
          <p:cNvSpPr/>
          <p:nvPr/>
        </p:nvSpPr>
        <p:spPr>
          <a:xfrm>
            <a:off x="0" y="1384853"/>
            <a:ext cx="9077739" cy="5473550"/>
          </a:xfrm>
          <a:prstGeom prst="rect">
            <a:avLst/>
          </a:prstGeom>
        </p:spPr>
        <p:txBody>
          <a:bodyPr wrap="square">
            <a:spAutoFit/>
          </a:bodyPr>
          <a:lstStyle/>
          <a:p>
            <a:pPr>
              <a:spcAft>
                <a:spcPts val="0"/>
              </a:spcAft>
            </a:pPr>
            <a:r>
              <a:rPr lang="en-GB" sz="1200" dirty="0">
                <a:ea typeface="Calibri" panose="020F0502020204030204" pitchFamily="34" charset="0"/>
                <a:cs typeface="Times New Roman" panose="02020603050405020304" pitchFamily="18" charset="0"/>
              </a:rPr>
              <a:t>This interpretation clearly states that the Labour Party won the general election in 1945 as the British public wanted change. Additionally, the Labour Party promised to tackle the ‘fire evil giants’ which were put forward in the Beveridge Report of 1942. This could be seen as accurate as it is supported by the fact that many people blamed the Conservatives for the social and economic problems in the 1930s such as unemployment and poverty furthermore, most people wanted change from the Conservative Party as many people believed that Churchill was too old to lead and was not a good peacetime leader, only a good war time one.</a:t>
            </a:r>
          </a:p>
          <a:p>
            <a:pPr>
              <a:spcAft>
                <a:spcPts val="0"/>
              </a:spcAft>
            </a:pPr>
            <a:r>
              <a:rPr lang="en-GB" sz="1200" dirty="0">
                <a:ea typeface="Calibri" panose="020F0502020204030204" pitchFamily="34" charset="0"/>
                <a:cs typeface="Times New Roman" panose="02020603050405020304" pitchFamily="18" charset="0"/>
              </a:rPr>
              <a:t>The author of this interpretation may have this view because they wrote it on the Labour Party’s official website. Therefore they would be biased and so the source probably has omissions. This influences the validity of the interpretation. However, the origin may have value as it was written in 2015 so the author would have the benefit of hindsight. However this could limit the validity because the author wasn’t there at the time and wouldn’t have first hand experience. Additionally, the validity is influenced by the purpose of the interpretation which is to persuade people to vote for Labour.</a:t>
            </a:r>
          </a:p>
          <a:p>
            <a:pPr>
              <a:spcAft>
                <a:spcPts val="0"/>
              </a:spcAft>
            </a:pPr>
            <a:r>
              <a:rPr lang="en-GB" sz="1200" dirty="0">
                <a:ea typeface="Calibri" panose="020F0502020204030204" pitchFamily="34" charset="0"/>
                <a:cs typeface="Times New Roman" panose="02020603050405020304" pitchFamily="18" charset="0"/>
              </a:rPr>
              <a:t>However, there are interpretations which challenge this one. For example, some interpretations say that the Labour Party won because of weaknesses on the Conservative’s side. During the election they mainly used smear tactics of Labour to campaign. Also, although they had similar policies to Labour, they didn’t give a time frame for when they would carry them out whereas Labour pledged to carry them out immediately. These interpretations may differ because of looking at different sources and also because some interpretations would include first hand experiences.</a:t>
            </a:r>
          </a:p>
          <a:p>
            <a:pPr>
              <a:spcAft>
                <a:spcPts val="0"/>
              </a:spcAft>
            </a:pPr>
            <a:r>
              <a:rPr lang="en-GB" sz="1200" dirty="0">
                <a:ea typeface="Calibri" panose="020F0502020204030204" pitchFamily="34" charset="0"/>
                <a:cs typeface="Times New Roman" panose="02020603050405020304" pitchFamily="18" charset="0"/>
              </a:rPr>
              <a:t>To conclude, while this interpretation is accurate in explaining reasons why Labour won, it is limited in explaining why the Conservatives lost the election. Therefore I mostly agree with this interpretation however it is quite one sided and biased. </a:t>
            </a:r>
          </a:p>
          <a:p>
            <a:pPr>
              <a:spcAft>
                <a:spcPts val="0"/>
              </a:spcAft>
            </a:pPr>
            <a:r>
              <a:rPr lang="en-GB" sz="1200" dirty="0">
                <a:ea typeface="Calibri" panose="020F0502020204030204" pitchFamily="34" charset="0"/>
                <a:cs typeface="Times New Roman" panose="02020603050405020304" pitchFamily="18" charset="0"/>
              </a:rPr>
              <a:t> </a:t>
            </a:r>
          </a:p>
          <a:p>
            <a:pPr>
              <a:spcAft>
                <a:spcPts val="0"/>
              </a:spcAft>
            </a:pPr>
            <a:r>
              <a:rPr lang="en-GB" sz="1200" b="1" dirty="0">
                <a:ea typeface="Calibri" panose="020F0502020204030204" pitchFamily="34" charset="0"/>
                <a:cs typeface="Times New Roman" panose="02020603050405020304" pitchFamily="18" charset="0"/>
              </a:rPr>
              <a:t>AO1 Band 4 4 marks AO4 Band 3 9 marks Total 13 marks</a:t>
            </a:r>
          </a:p>
          <a:p>
            <a:pPr>
              <a:spcAft>
                <a:spcPts val="0"/>
              </a:spcAft>
            </a:pPr>
            <a:r>
              <a:rPr lang="en-GB" sz="1200" b="1" dirty="0">
                <a:ea typeface="Calibri" panose="020F0502020204030204" pitchFamily="34" charset="0"/>
                <a:cs typeface="Times New Roman" panose="02020603050405020304" pitchFamily="18" charset="0"/>
              </a:rPr>
              <a:t>3 SPaG</a:t>
            </a:r>
          </a:p>
          <a:p>
            <a:pPr>
              <a:spcAft>
                <a:spcPts val="0"/>
              </a:spcAft>
            </a:pPr>
            <a:r>
              <a:rPr lang="en-GB" sz="1200" dirty="0">
                <a:solidFill>
                  <a:srgbClr val="000000"/>
                </a:solidFill>
                <a:ea typeface="Calibri" panose="020F0502020204030204" pitchFamily="34" charset="0"/>
                <a:cs typeface="Calibri" panose="020F0502020204030204" pitchFamily="34" charset="0"/>
              </a:rPr>
              <a:t>Beginning to discuss the content of the source.</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AO4 - Judgement made on interpretation.</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AO1 - detailed knowledge of the key feature.</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AO4 - candidate is addressing the validity of the interpretation in detail.  Once this is done Band 2 can be reached.  This detailed analysis and evaluation has allowed the candidate to enter Band 3, as long as the supporting evidence discusses how the interpretation may differ.</a:t>
            </a:r>
            <a:endParaRPr lang="en-GB" sz="1200" dirty="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ea typeface="Calibri" panose="020F0502020204030204" pitchFamily="34" charset="0"/>
                <a:cs typeface="Calibri" panose="020F0502020204030204" pitchFamily="34" charset="0"/>
              </a:rPr>
              <a:t>AO4 - the candidate is discussing alternative interpretation.</a:t>
            </a:r>
            <a:endParaRPr lang="en-GB" sz="1200" dirty="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rgbClr val="000000"/>
                </a:solidFill>
                <a:ea typeface="Calibri" panose="020F0502020204030204" pitchFamily="34" charset="0"/>
                <a:cs typeface="Calibri" panose="020F0502020204030204" pitchFamily="34" charset="0"/>
              </a:rPr>
              <a:t>The candidate has analysed and evaluated the interpretation and given reasons as to why there could be a different interpretation.   </a:t>
            </a:r>
            <a:endParaRPr lang="en-GB" sz="1200" dirty="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rgbClr val="000000"/>
                </a:solidFill>
                <a:ea typeface="Calibri" panose="020F0502020204030204" pitchFamily="34" charset="0"/>
                <a:cs typeface="Calibri" panose="020F0502020204030204" pitchFamily="34" charset="0"/>
              </a:rPr>
              <a:t>However, the discussion of the actual interpretation in the question is fairly brief and therefore it is not a full analysis and cannot enter Band 4. </a:t>
            </a:r>
            <a:endParaRPr lang="en-GB" sz="1200" dirty="0">
              <a:ea typeface="Calibri" panose="020F0502020204030204" pitchFamily="34" charset="0"/>
              <a:cs typeface="Times New Roman" panose="02020603050405020304" pitchFamily="18" charset="0"/>
            </a:endParaRPr>
          </a:p>
          <a:p>
            <a:pPr>
              <a:spcAft>
                <a:spcPts val="0"/>
              </a:spcAft>
            </a:pPr>
            <a:r>
              <a:rPr lang="en-GB" sz="1200" dirty="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238360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Gathering suitable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a:p>
            <a:endParaRPr lang="en-GB" dirty="0"/>
          </a:p>
          <a:p>
            <a:r>
              <a:rPr lang="en-GB" dirty="0"/>
              <a:t>Assessment Objective weightings for Unit 1</a:t>
            </a:r>
          </a:p>
          <a:p>
            <a:r>
              <a:rPr lang="en-GB" dirty="0"/>
              <a:t> </a:t>
            </a:r>
          </a:p>
          <a:p>
            <a:r>
              <a:rPr lang="pt-BR" dirty="0"/>
              <a:t>AO1 6%</a:t>
            </a:r>
          </a:p>
          <a:p>
            <a:r>
              <a:rPr lang="pt-BR" dirty="0"/>
              <a:t>AO2 9%</a:t>
            </a:r>
          </a:p>
          <a:p>
            <a:r>
              <a:rPr lang="pt-BR" dirty="0"/>
              <a:t>AO3 4%</a:t>
            </a:r>
          </a:p>
          <a:p>
            <a:r>
              <a:rPr lang="pt-BR" dirty="0"/>
              <a:t>AO4 6%</a:t>
            </a:r>
          </a:p>
          <a:p>
            <a:endParaRPr lang="pt-BR" dirty="0"/>
          </a:p>
          <a:p>
            <a:r>
              <a:rPr lang="pt-BR" dirty="0"/>
              <a:t>Total Unit  25%</a:t>
            </a:r>
            <a:endParaRPr lang="en-GB" b="1" dirty="0"/>
          </a:p>
        </p:txBody>
      </p:sp>
    </p:spTree>
    <p:extLst>
      <p:ext uri="{BB962C8B-B14F-4D97-AF65-F5344CB8AC3E}">
        <p14:creationId xmlns:p14="http://schemas.microsoft.com/office/powerpoint/2010/main" val="1301022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5</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6" name="Picture 5">
            <a:extLst>
              <a:ext uri="{FF2B5EF4-FFF2-40B4-BE49-F238E27FC236}">
                <a16:creationId xmlns:a16="http://schemas.microsoft.com/office/drawing/2014/main" id="{D8908777-5E01-4C1F-AAD4-1535D8C43011}"/>
              </a:ext>
            </a:extLst>
          </p:cNvPr>
          <p:cNvPicPr>
            <a:picLocks noChangeAspect="1"/>
          </p:cNvPicPr>
          <p:nvPr/>
        </p:nvPicPr>
        <p:blipFill>
          <a:blip r:embed="rId3"/>
          <a:stretch>
            <a:fillRect/>
          </a:stretch>
        </p:blipFill>
        <p:spPr>
          <a:xfrm>
            <a:off x="1766496" y="1682144"/>
            <a:ext cx="5611008" cy="4601217"/>
          </a:xfrm>
          <a:prstGeom prst="rect">
            <a:avLst/>
          </a:prstGeom>
        </p:spPr>
      </p:pic>
    </p:spTree>
    <p:extLst>
      <p:ext uri="{BB962C8B-B14F-4D97-AF65-F5344CB8AC3E}">
        <p14:creationId xmlns:p14="http://schemas.microsoft.com/office/powerpoint/2010/main" val="3208776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5</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1A80D08A-2F80-4F18-8AAC-819575F75467}"/>
              </a:ext>
            </a:extLst>
          </p:cNvPr>
          <p:cNvSpPr/>
          <p:nvPr/>
        </p:nvSpPr>
        <p:spPr>
          <a:xfrm>
            <a:off x="993913" y="1443841"/>
            <a:ext cx="7195930" cy="2862322"/>
          </a:xfrm>
          <a:prstGeom prst="rect">
            <a:avLst/>
          </a:prstGeom>
        </p:spPr>
        <p:txBody>
          <a:bodyPr wrap="square">
            <a:spAutoFit/>
          </a:bodyPr>
          <a:lstStyle/>
          <a:p>
            <a:r>
              <a:rPr lang="en-GB" b="1" dirty="0"/>
              <a:t>Spelling, Punctuation and Grammar</a:t>
            </a:r>
          </a:p>
          <a:p>
            <a:endParaRPr lang="en-GB" dirty="0"/>
          </a:p>
          <a:p>
            <a:pPr marL="171450" indent="-171450">
              <a:buFont typeface="Arial" panose="020B0604020202020204" pitchFamily="34" charset="0"/>
              <a:buChar char="•"/>
            </a:pPr>
            <a:r>
              <a:rPr lang="en-GB" dirty="0"/>
              <a:t>There is a mark out of 3 given for spelling, punctuation and the accurate use of grammar (SPaG) and specialist language. </a:t>
            </a:r>
          </a:p>
          <a:p>
            <a:pPr marL="171450" indent="-171450">
              <a:buFont typeface="Arial" panose="020B0604020202020204" pitchFamily="34" charset="0"/>
              <a:buChar char="•"/>
            </a:pPr>
            <a:r>
              <a:rPr lang="en-GB" dirty="0"/>
              <a:t>As a rule you start with </a:t>
            </a:r>
            <a:r>
              <a:rPr lang="en-GB" b="1" dirty="0"/>
              <a:t>2 marks </a:t>
            </a:r>
            <a:r>
              <a:rPr lang="en-GB" dirty="0"/>
              <a:t>then if you feel the SPaG is particularly poor you may go down to </a:t>
            </a:r>
            <a:r>
              <a:rPr lang="en-GB" b="1" dirty="0"/>
              <a:t>1 mark.</a:t>
            </a:r>
          </a:p>
          <a:p>
            <a:pPr marL="171450" indent="-171450">
              <a:buFont typeface="Arial" panose="020B0604020202020204" pitchFamily="34" charset="0"/>
              <a:buChar char="•"/>
            </a:pPr>
            <a:r>
              <a:rPr lang="en-GB" dirty="0"/>
              <a:t>If answers are generally well written and structured, with accurate use of historical terms award </a:t>
            </a:r>
            <a:r>
              <a:rPr lang="en-GB" b="1" dirty="0"/>
              <a:t>3 marks.</a:t>
            </a:r>
          </a:p>
          <a:p>
            <a:pPr marL="171450" indent="-171450">
              <a:buFont typeface="Arial" panose="020B0604020202020204" pitchFamily="34" charset="0"/>
              <a:buChar char="•"/>
            </a:pPr>
            <a:r>
              <a:rPr lang="en-GB" b="1" dirty="0"/>
              <a:t>Most importantly </a:t>
            </a:r>
            <a:r>
              <a:rPr lang="en-GB" dirty="0"/>
              <a:t>– </a:t>
            </a:r>
            <a:r>
              <a:rPr lang="en-GB" b="1" dirty="0"/>
              <a:t>DO NOT </a:t>
            </a:r>
            <a:r>
              <a:rPr lang="en-GB" dirty="0"/>
              <a:t>award a SPaG mark if the answer is incorrect (even if the candidate has written at length)</a:t>
            </a:r>
          </a:p>
        </p:txBody>
      </p:sp>
    </p:spTree>
    <p:extLst>
      <p:ext uri="{BB962C8B-B14F-4D97-AF65-F5344CB8AC3E}">
        <p14:creationId xmlns:p14="http://schemas.microsoft.com/office/powerpoint/2010/main" val="2673863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506947" y="2276872"/>
          <a:ext cx="7953485" cy="2541832"/>
        </p:xfrm>
        <a:graphic>
          <a:graphicData uri="http://schemas.openxmlformats.org/drawingml/2006/table">
            <a:tbl>
              <a:tblPr firstRow="1" bandRow="1">
                <a:tableStyleId>{5C22544A-7EE6-4342-B048-85BDC9FD1C3A}</a:tableStyleId>
              </a:tblPr>
              <a:tblGrid>
                <a:gridCol w="2336861">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Writing answers in the wrong place (constrained papers)</a:t>
                      </a:r>
                      <a:endParaRPr lang="en-GB" dirty="0"/>
                    </a:p>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mn-lt"/>
                          <a:ea typeface="+mn-ea"/>
                          <a:cs typeface="+mn-cs"/>
                        </a:rPr>
                        <a:t>If it is obvious to which question the response relates, award marks as per the marking scheme</a:t>
                      </a:r>
                    </a:p>
                    <a:p>
                      <a:pPr marL="0" lvl="0" indent="0">
                        <a:buFont typeface="Arial" panose="020B0604020202020204" pitchFamily="34" charset="0"/>
                        <a:buNone/>
                      </a:pPr>
                      <a:endParaRPr lang="en-GB" dirty="0"/>
                    </a:p>
                  </a:txBody>
                  <a:tcPr/>
                </a:tc>
                <a:extLst>
                  <a:ext uri="{0D108BD9-81ED-4DB2-BD59-A6C34878D82A}">
                    <a16:rowId xmlns:a16="http://schemas.microsoft.com/office/drawing/2014/main" val="1646666690"/>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1800" dirty="0">
                <a:hlinkClick r:id="rId2"/>
              </a:rPr>
              <a:t>GCSEHistory@wjec.co.uk</a:t>
            </a:r>
            <a:r>
              <a:rPr lang="en-GB" sz="1800" dirty="0"/>
              <a:t>   </a:t>
            </a: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2991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19343-E83C-4B7E-8858-E7A12DAD8E59}"/>
              </a:ext>
            </a:extLst>
          </p:cNvPr>
          <p:cNvSpPr>
            <a:spLocks noGrp="1"/>
          </p:cNvSpPr>
          <p:nvPr>
            <p:ph type="body" sz="quarter" idx="16"/>
          </p:nvPr>
        </p:nvSpPr>
        <p:spPr>
          <a:xfrm>
            <a:off x="1311965" y="334963"/>
            <a:ext cx="7832035" cy="825500"/>
          </a:xfrm>
        </p:spPr>
        <p:txBody>
          <a:bodyPr rtlCol="0">
            <a:normAutofit/>
          </a:bodyPr>
          <a:lstStyle/>
          <a:p>
            <a:pPr>
              <a:defRPr/>
            </a:pPr>
            <a:r>
              <a:rPr lang="en-GB" sz="2800" dirty="0">
                <a:solidFill>
                  <a:schemeClr val="bg1"/>
                </a:solidFill>
                <a:ea typeface="Cambria" panose="02040503050406030204" pitchFamily="18" charset="0"/>
                <a:cs typeface="Cambria" panose="02040503050406030204" pitchFamily="18" charset="0"/>
              </a:rPr>
              <a:t>The front cover of the Unit 1 exam paper</a:t>
            </a:r>
            <a:endParaRPr lang="en-GB" sz="2800" dirty="0">
              <a:solidFill>
                <a:schemeClr val="bg1"/>
              </a:solidFill>
              <a:ea typeface="ＭＳ Ｐゴシック" pitchFamily="1" charset="-128"/>
            </a:endParaRPr>
          </a:p>
          <a:p>
            <a:pPr>
              <a:defRPr/>
            </a:pPr>
            <a:endParaRPr lang="en-GB" sz="2800" dirty="0">
              <a:solidFill>
                <a:schemeClr val="bg1"/>
              </a:solidFill>
              <a:latin typeface="Gotham Rounded Book" pitchFamily="50" charset="0"/>
              <a:ea typeface="ＭＳ Ｐゴシック" pitchFamily="1" charset="-128"/>
            </a:endParaRPr>
          </a:p>
          <a:p>
            <a:pPr algn="r">
              <a:defRPr/>
            </a:pPr>
            <a:endParaRPr lang="en-GB" sz="2800" dirty="0">
              <a:solidFill>
                <a:schemeClr val="bg1"/>
              </a:solidFill>
              <a:latin typeface="Gotham Rounded Book" pitchFamily="50" charset="0"/>
              <a:ea typeface="ＭＳ Ｐゴシック" pitchFamily="1" charset="-128"/>
            </a:endParaRPr>
          </a:p>
          <a:p>
            <a:pPr algn="r">
              <a:defRPr/>
            </a:pPr>
            <a:endParaRPr lang="en-GB" sz="2800" dirty="0">
              <a:solidFill>
                <a:schemeClr val="bg1"/>
              </a:solidFill>
              <a:latin typeface="Gotham Rounded Book" pitchFamily="50" charset="0"/>
              <a:ea typeface="ＭＳ Ｐゴシック" pitchFamily="1" charset="-128"/>
            </a:endParaRPr>
          </a:p>
          <a:p>
            <a:pPr algn="r">
              <a:defRPr/>
            </a:pPr>
            <a:endParaRPr lang="en-GB" sz="2800" dirty="0">
              <a:solidFill>
                <a:schemeClr val="bg1"/>
              </a:solidFill>
              <a:latin typeface="Gotham Rounded Book" pitchFamily="50" charset="0"/>
              <a:ea typeface="ＭＳ Ｐゴシック" pitchFamily="1" charset="-128"/>
            </a:endParaRPr>
          </a:p>
        </p:txBody>
      </p:sp>
      <p:pic>
        <p:nvPicPr>
          <p:cNvPr id="10244" name="Picture 4" descr="Table&#10;&#10;Description automatically generated">
            <a:extLst>
              <a:ext uri="{FF2B5EF4-FFF2-40B4-BE49-F238E27FC236}">
                <a16:creationId xmlns:a16="http://schemas.microsoft.com/office/drawing/2014/main" id="{B352A9F9-0A8A-411D-99F7-8ACD20C6D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2263" y="1393825"/>
            <a:ext cx="3419475" cy="4740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5" name="Rectangle 11">
            <a:extLst>
              <a:ext uri="{FF2B5EF4-FFF2-40B4-BE49-F238E27FC236}">
                <a16:creationId xmlns:a16="http://schemas.microsoft.com/office/drawing/2014/main" id="{2DB071F6-5C23-43D2-9D07-44A03CEA223D}"/>
              </a:ext>
            </a:extLst>
          </p:cNvPr>
          <p:cNvSpPr>
            <a:spLocks noChangeArrowheads="1"/>
          </p:cNvSpPr>
          <p:nvPr/>
        </p:nvSpPr>
        <p:spPr bwMode="auto">
          <a:xfrm>
            <a:off x="3824288" y="3244850"/>
            <a:ext cx="1841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dirty="0">
              <a:solidFill>
                <a:srgbClr val="C00000"/>
              </a:solidFill>
              <a:latin typeface="Calibri" panose="020F0502020204030204" pitchFamily="34" charset="0"/>
            </a:endParaRPr>
          </a:p>
        </p:txBody>
      </p:sp>
      <p:grpSp>
        <p:nvGrpSpPr>
          <p:cNvPr id="10246" name="Group 7">
            <a:extLst>
              <a:ext uri="{FF2B5EF4-FFF2-40B4-BE49-F238E27FC236}">
                <a16:creationId xmlns:a16="http://schemas.microsoft.com/office/drawing/2014/main" id="{D8892BDA-C252-4F78-90F8-A4299E93D5DE}"/>
              </a:ext>
            </a:extLst>
          </p:cNvPr>
          <p:cNvGrpSpPr>
            <a:grpSpLocks/>
          </p:cNvGrpSpPr>
          <p:nvPr/>
        </p:nvGrpSpPr>
        <p:grpSpPr bwMode="auto">
          <a:xfrm>
            <a:off x="376238" y="3197225"/>
            <a:ext cx="8599487" cy="2455863"/>
            <a:chOff x="376864" y="3197574"/>
            <a:chExt cx="8598707" cy="2454740"/>
          </a:xfrm>
        </p:grpSpPr>
        <p:sp>
          <p:nvSpPr>
            <p:cNvPr id="10249" name="Rectangle 8">
              <a:extLst>
                <a:ext uri="{FF2B5EF4-FFF2-40B4-BE49-F238E27FC236}">
                  <a16:creationId xmlns:a16="http://schemas.microsoft.com/office/drawing/2014/main" id="{9D5C770B-AC81-4BCB-B726-38BCCE1E937E}"/>
                </a:ext>
              </a:extLst>
            </p:cNvPr>
            <p:cNvSpPr>
              <a:spLocks noChangeArrowheads="1"/>
            </p:cNvSpPr>
            <p:nvPr/>
          </p:nvSpPr>
          <p:spPr bwMode="auto">
            <a:xfrm>
              <a:off x="550886" y="3197574"/>
              <a:ext cx="15378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800" dirty="0">
                  <a:solidFill>
                    <a:srgbClr val="C00000"/>
                  </a:solidFill>
                  <a:latin typeface="Calibri" panose="020F0502020204030204" pitchFamily="34" charset="0"/>
                </a:rPr>
                <a:t>Note the time</a:t>
              </a:r>
            </a:p>
          </p:txBody>
        </p:sp>
        <p:sp>
          <p:nvSpPr>
            <p:cNvPr id="10250" name="TextBox 9">
              <a:extLst>
                <a:ext uri="{FF2B5EF4-FFF2-40B4-BE49-F238E27FC236}">
                  <a16:creationId xmlns:a16="http://schemas.microsoft.com/office/drawing/2014/main" id="{97B9C7E8-E38E-4FBF-8F7B-8310CB88F8D7}"/>
                </a:ext>
              </a:extLst>
            </p:cNvPr>
            <p:cNvSpPr txBox="1">
              <a:spLocks noChangeArrowheads="1"/>
            </p:cNvSpPr>
            <p:nvPr/>
          </p:nvSpPr>
          <p:spPr bwMode="auto">
            <a:xfrm>
              <a:off x="376864" y="4727744"/>
              <a:ext cx="182288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800" dirty="0">
                  <a:solidFill>
                    <a:srgbClr val="C00000"/>
                  </a:solidFill>
                  <a:latin typeface="Calibri" panose="020F0502020204030204" pitchFamily="34" charset="0"/>
                </a:rPr>
                <a:t>Please note this – it is very important</a:t>
              </a:r>
            </a:p>
          </p:txBody>
        </p:sp>
        <p:cxnSp>
          <p:nvCxnSpPr>
            <p:cNvPr id="11" name="Straight Arrow Connector 10">
              <a:extLst>
                <a:ext uri="{FF2B5EF4-FFF2-40B4-BE49-F238E27FC236}">
                  <a16:creationId xmlns:a16="http://schemas.microsoft.com/office/drawing/2014/main" id="{4481C393-B76A-49C8-A751-1D7197AE95E6}"/>
                </a:ext>
              </a:extLst>
            </p:cNvPr>
            <p:cNvCxnSpPr>
              <a:cxnSpLocks/>
            </p:cNvCxnSpPr>
            <p:nvPr/>
          </p:nvCxnSpPr>
          <p:spPr>
            <a:xfrm>
              <a:off x="1511823" y="5273074"/>
              <a:ext cx="107622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289C103-C3C7-41A2-8482-4FDFF2745661}"/>
                </a:ext>
              </a:extLst>
            </p:cNvPr>
            <p:cNvCxnSpPr>
              <a:cxnSpLocks/>
              <a:stCxn id="10249" idx="3"/>
            </p:cNvCxnSpPr>
            <p:nvPr/>
          </p:nvCxnSpPr>
          <p:spPr>
            <a:xfrm>
              <a:off x="2088034" y="3381640"/>
              <a:ext cx="140481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253" name="TextBox 12">
              <a:extLst>
                <a:ext uri="{FF2B5EF4-FFF2-40B4-BE49-F238E27FC236}">
                  <a16:creationId xmlns:a16="http://schemas.microsoft.com/office/drawing/2014/main" id="{F5E6CB32-6197-49C3-816C-73E3BBD587F1}"/>
                </a:ext>
              </a:extLst>
            </p:cNvPr>
            <p:cNvSpPr txBox="1">
              <a:spLocks noChangeArrowheads="1"/>
            </p:cNvSpPr>
            <p:nvPr/>
          </p:nvSpPr>
          <p:spPr bwMode="auto">
            <a:xfrm>
              <a:off x="7152690" y="4728984"/>
              <a:ext cx="182288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800" dirty="0">
                  <a:solidFill>
                    <a:srgbClr val="C00000"/>
                  </a:solidFill>
                  <a:latin typeface="Calibri" panose="020F0502020204030204" pitchFamily="34" charset="0"/>
                </a:rPr>
                <a:t>This is the total mark for the paper</a:t>
              </a:r>
            </a:p>
          </p:txBody>
        </p:sp>
      </p:grpSp>
      <p:cxnSp>
        <p:nvCxnSpPr>
          <p:cNvPr id="14" name="Straight Arrow Connector 13">
            <a:extLst>
              <a:ext uri="{FF2B5EF4-FFF2-40B4-BE49-F238E27FC236}">
                <a16:creationId xmlns:a16="http://schemas.microsoft.com/office/drawing/2014/main" id="{F9D1E6D2-8130-4B5C-992C-D8D175A24EED}"/>
              </a:ext>
            </a:extLst>
          </p:cNvPr>
          <p:cNvCxnSpPr>
            <a:cxnSpLocks/>
          </p:cNvCxnSpPr>
          <p:nvPr/>
        </p:nvCxnSpPr>
        <p:spPr>
          <a:xfrm flipH="1" flipV="1">
            <a:off x="5699125" y="4837113"/>
            <a:ext cx="1316038" cy="2762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advTm="38928"/>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Placeholder 1">
            <a:extLst>
              <a:ext uri="{FF2B5EF4-FFF2-40B4-BE49-F238E27FC236}">
                <a16:creationId xmlns:a16="http://schemas.microsoft.com/office/drawing/2014/main" id="{529F3133-673E-42C3-96F1-4EEC94F4D123}"/>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1: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12291" name="Audio 2">
            <a:hlinkClick r:id="" action="ppaction://media"/>
            <a:extLst>
              <a:ext uri="{FF2B5EF4-FFF2-40B4-BE49-F238E27FC236}">
                <a16:creationId xmlns:a16="http://schemas.microsoft.com/office/drawing/2014/main" id="{8FE91848-B4DD-4575-8692-CF700FD077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300" y="63373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6" descr="A picture containing graphical user interface&#10;&#10;Description automatically generated">
            <a:extLst>
              <a:ext uri="{FF2B5EF4-FFF2-40B4-BE49-F238E27FC236}">
                <a16:creationId xmlns:a16="http://schemas.microsoft.com/office/drawing/2014/main" id="{D0B465FF-831B-4A76-93FA-115FF42204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75" y="1331913"/>
            <a:ext cx="3962400" cy="545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3" name="Picture 8" descr="Table&#10;&#10;Description automatically generated">
            <a:extLst>
              <a:ext uri="{FF2B5EF4-FFF2-40B4-BE49-F238E27FC236}">
                <a16:creationId xmlns:a16="http://schemas.microsoft.com/office/drawing/2014/main" id="{92A84DB7-B82D-40CD-84D7-BFD87147E2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7275" y="1325563"/>
            <a:ext cx="4184650" cy="5462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Tm="72037"/>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Placeholder 1">
            <a:extLst>
              <a:ext uri="{FF2B5EF4-FFF2-40B4-BE49-F238E27FC236}">
                <a16:creationId xmlns:a16="http://schemas.microsoft.com/office/drawing/2014/main" id="{529F3133-673E-42C3-96F1-4EEC94F4D123}"/>
              </a:ext>
            </a:extLst>
          </p:cNvPr>
          <p:cNvSpPr>
            <a:spLocks noGrp="1" noChangeArrowheads="1"/>
          </p:cNvSpPr>
          <p:nvPr>
            <p:ph type="body" sz="quarter" idx="16"/>
          </p:nvPr>
        </p:nvSpPr>
        <p:spPr>
          <a:xfrm>
            <a:off x="2254250" y="334963"/>
            <a:ext cx="6889750" cy="542925"/>
          </a:xfrm>
        </p:spPr>
        <p:txBody>
          <a:body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1: general guidance</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0C9961F0-8AB2-4DCB-BC19-977C27CEC6D2}"/>
              </a:ext>
            </a:extLst>
          </p:cNvPr>
          <p:cNvSpPr/>
          <p:nvPr/>
        </p:nvSpPr>
        <p:spPr>
          <a:xfrm>
            <a:off x="854765" y="2431774"/>
            <a:ext cx="6889751" cy="2862322"/>
          </a:xfrm>
          <a:prstGeom prst="rect">
            <a:avLst/>
          </a:prstGeom>
        </p:spPr>
        <p:txBody>
          <a:bodyPr wrap="square">
            <a:spAutoFit/>
          </a:bodyPr>
          <a:lstStyle/>
          <a:p>
            <a:r>
              <a:rPr lang="en-GB" altLang="en-US" dirty="0"/>
              <a:t>In question 1 the sole focus should be on the source itself. Two points should be taken from the written source and two points from the visual source which directly relate to the question. The attribution is part of the source so can also be referred to. There should be no reference to the source’s reliability as this is not being assessed here. Both sources should be discussed equally.  There are two marks to be gained for Source A and two marks for Source B.  Therefore, one point from Source A and three points from Source B will not gain 4 marks in total, but rather 3 marks. No background information whatsoever is required, as this will not be credited.</a:t>
            </a:r>
          </a:p>
        </p:txBody>
      </p:sp>
    </p:spTree>
    <p:extLst>
      <p:ext uri="{BB962C8B-B14F-4D97-AF65-F5344CB8AC3E}">
        <p14:creationId xmlns:p14="http://schemas.microsoft.com/office/powerpoint/2010/main" val="3202510736"/>
      </p:ext>
    </p:extLst>
  </p:cSld>
  <p:clrMapOvr>
    <a:masterClrMapping/>
  </p:clrMapOvr>
  <p:transition spd="slow" advTm="72037"/>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1</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pic>
        <p:nvPicPr>
          <p:cNvPr id="5" name="Picture 4">
            <a:extLst>
              <a:ext uri="{FF2B5EF4-FFF2-40B4-BE49-F238E27FC236}">
                <a16:creationId xmlns:a16="http://schemas.microsoft.com/office/drawing/2014/main" id="{466F2CFD-72CD-4500-B942-1A9084EF2149}"/>
              </a:ext>
            </a:extLst>
          </p:cNvPr>
          <p:cNvPicPr>
            <a:picLocks noChangeAspect="1"/>
          </p:cNvPicPr>
          <p:nvPr/>
        </p:nvPicPr>
        <p:blipFill>
          <a:blip r:embed="rId3"/>
          <a:stretch>
            <a:fillRect/>
          </a:stretch>
        </p:blipFill>
        <p:spPr>
          <a:xfrm>
            <a:off x="1" y="2623231"/>
            <a:ext cx="4070400" cy="2164528"/>
          </a:xfrm>
          <a:prstGeom prst="rect">
            <a:avLst/>
          </a:prstGeom>
        </p:spPr>
      </p:pic>
      <p:pic>
        <p:nvPicPr>
          <p:cNvPr id="6" name="Picture 5">
            <a:extLst>
              <a:ext uri="{FF2B5EF4-FFF2-40B4-BE49-F238E27FC236}">
                <a16:creationId xmlns:a16="http://schemas.microsoft.com/office/drawing/2014/main" id="{FD39E607-B658-4BBC-ADF9-A28483594522}"/>
              </a:ext>
            </a:extLst>
          </p:cNvPr>
          <p:cNvPicPr>
            <a:picLocks noChangeAspect="1"/>
          </p:cNvPicPr>
          <p:nvPr/>
        </p:nvPicPr>
        <p:blipFill>
          <a:blip r:embed="rId4"/>
          <a:stretch>
            <a:fillRect/>
          </a:stretch>
        </p:blipFill>
        <p:spPr>
          <a:xfrm>
            <a:off x="4167384" y="2510214"/>
            <a:ext cx="4976616" cy="2462478"/>
          </a:xfrm>
          <a:prstGeom prst="rect">
            <a:avLst/>
          </a:prstGeom>
        </p:spPr>
      </p:pic>
    </p:spTree>
    <p:extLst>
      <p:ext uri="{BB962C8B-B14F-4D97-AF65-F5344CB8AC3E}">
        <p14:creationId xmlns:p14="http://schemas.microsoft.com/office/powerpoint/2010/main" val="105415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Marking Question 1</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2" name="Rectangle 1">
            <a:extLst>
              <a:ext uri="{FF2B5EF4-FFF2-40B4-BE49-F238E27FC236}">
                <a16:creationId xmlns:a16="http://schemas.microsoft.com/office/drawing/2014/main" id="{4C0A8EF2-B7DD-4F1B-90A9-6C864CF3EB95}"/>
              </a:ext>
            </a:extLst>
          </p:cNvPr>
          <p:cNvSpPr/>
          <p:nvPr/>
        </p:nvSpPr>
        <p:spPr>
          <a:xfrm>
            <a:off x="1477618" y="1517374"/>
            <a:ext cx="5585792" cy="4247317"/>
          </a:xfrm>
          <a:prstGeom prst="rect">
            <a:avLst/>
          </a:prstGeom>
        </p:spPr>
        <p:txBody>
          <a:bodyPr wrap="square">
            <a:spAutoFit/>
          </a:bodyPr>
          <a:lstStyle/>
          <a:p>
            <a:r>
              <a:rPr lang="en-GB" b="1" dirty="0"/>
              <a:t>TIP – A good idea when marking using the mark scheme, is to underline in red where an example of AO1 is seen. You can highlight all other AOs in yellow. </a:t>
            </a:r>
            <a:r>
              <a:rPr lang="en-GB" dirty="0"/>
              <a:t>This will give you a clear separation between the AOs and make the awarding of marks more straightforward.</a:t>
            </a:r>
          </a:p>
          <a:p>
            <a:endParaRPr lang="en-GB" dirty="0"/>
          </a:p>
          <a:p>
            <a:r>
              <a:rPr lang="en-GB" dirty="0"/>
              <a:t>This question is only assessing AO3 – use of the content of the sources for the set enquiry.</a:t>
            </a:r>
          </a:p>
          <a:p>
            <a:endParaRPr lang="en-GB" dirty="0"/>
          </a:p>
          <a:p>
            <a:r>
              <a:rPr lang="en-GB" dirty="0"/>
              <a:t>Band 1 responses are generalised and use either 1 source or 2 sources. A weak response using 1 source well will be Band 1 – 2 marks</a:t>
            </a:r>
          </a:p>
          <a:p>
            <a:r>
              <a:rPr lang="en-GB" dirty="0"/>
              <a:t>Band 2 responses can be 2 points from source A and 2 points from source B</a:t>
            </a:r>
          </a:p>
          <a:p>
            <a:r>
              <a:rPr lang="en-GB" dirty="0"/>
              <a:t>If unbalanced give Band 2 – 3 marks</a:t>
            </a:r>
            <a:endParaRPr lang="cy-GB" dirty="0"/>
          </a:p>
        </p:txBody>
      </p:sp>
    </p:spTree>
    <p:extLst>
      <p:ext uri="{BB962C8B-B14F-4D97-AF65-F5344CB8AC3E}">
        <p14:creationId xmlns:p14="http://schemas.microsoft.com/office/powerpoint/2010/main" val="208900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D21E8538-E387-4E3A-8B7B-80C17DBD08CE}"/>
              </a:ext>
            </a:extLst>
          </p:cNvPr>
          <p:cNvSpPr txBox="1">
            <a:spLocks noChangeArrowheads="1"/>
          </p:cNvSpPr>
          <p:nvPr/>
        </p:nvSpPr>
        <p:spPr bwMode="auto">
          <a:xfrm>
            <a:off x="2254250" y="334963"/>
            <a:ext cx="6889750"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spcAft>
                <a:spcPct val="0"/>
              </a:spcAft>
              <a:buFont typeface="Arial" panose="020B0604020202020204" pitchFamily="34" charset="0"/>
              <a:buNone/>
            </a:pPr>
            <a:r>
              <a:rPr lang="en-GB" altLang="en-US" sz="2800" dirty="0">
                <a:solidFill>
                  <a:schemeClr val="bg1"/>
                </a:solidFill>
                <a:latin typeface="Gotham Rounded Book" pitchFamily="50" charset="0"/>
              </a:rPr>
              <a:t>Question 1 Exemplar</a:t>
            </a: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a:p>
            <a:pPr algn="r" fontAlgn="base">
              <a:spcAft>
                <a:spcPct val="0"/>
              </a:spcAft>
              <a:buFont typeface="Arial" panose="020B0604020202020204" pitchFamily="34" charset="0"/>
              <a:buNone/>
            </a:pPr>
            <a:endParaRPr lang="en-GB" altLang="en-US" sz="2800" dirty="0">
              <a:solidFill>
                <a:schemeClr val="bg1"/>
              </a:solidFill>
              <a:latin typeface="Gotham Rounded Book" pitchFamily="50" charset="0"/>
            </a:endParaRPr>
          </a:p>
        </p:txBody>
      </p:sp>
      <p:sp>
        <p:nvSpPr>
          <p:cNvPr id="5" name="Rectangle 4">
            <a:extLst>
              <a:ext uri="{FF2B5EF4-FFF2-40B4-BE49-F238E27FC236}">
                <a16:creationId xmlns:a16="http://schemas.microsoft.com/office/drawing/2014/main" id="{47CAB167-81D3-4CD4-82CD-9F68396A9E51}"/>
              </a:ext>
            </a:extLst>
          </p:cNvPr>
          <p:cNvSpPr/>
          <p:nvPr/>
        </p:nvSpPr>
        <p:spPr>
          <a:xfrm>
            <a:off x="1106557" y="1974756"/>
            <a:ext cx="6937513" cy="3323987"/>
          </a:xfrm>
          <a:prstGeom prst="rect">
            <a:avLst/>
          </a:prstGeom>
        </p:spPr>
        <p:txBody>
          <a:bodyPr wrap="square">
            <a:spAutoFit/>
          </a:bodyPr>
          <a:lstStyle/>
          <a:p>
            <a:pPr>
              <a:spcAft>
                <a:spcPts val="0"/>
              </a:spcAft>
            </a:pPr>
            <a:r>
              <a:rPr lang="en-GB" sz="1400" b="1" dirty="0">
                <a:ea typeface="Calibri" panose="020F0502020204030204" pitchFamily="34" charset="0"/>
                <a:cs typeface="Times New Roman" panose="02020603050405020304" pitchFamily="18" charset="0"/>
              </a:rPr>
              <a:t>Question 1</a:t>
            </a:r>
            <a:endParaRPr lang="en-GB" sz="1400" dirty="0">
              <a:ea typeface="Calibri" panose="020F0502020204030204" pitchFamily="34" charset="0"/>
              <a:cs typeface="Times New Roman" panose="02020603050405020304" pitchFamily="18" charset="0"/>
            </a:endParaRPr>
          </a:p>
          <a:p>
            <a:pPr>
              <a:spcAft>
                <a:spcPts val="0"/>
              </a:spcAft>
            </a:pPr>
            <a:r>
              <a:rPr lang="en-GB" sz="1400" dirty="0">
                <a:ea typeface="Calibri" panose="020F0502020204030204" pitchFamily="34" charset="0"/>
                <a:cs typeface="Times New Roman" panose="02020603050405020304" pitchFamily="18" charset="0"/>
              </a:rPr>
              <a:t> </a:t>
            </a:r>
          </a:p>
          <a:p>
            <a:pPr>
              <a:spcAft>
                <a:spcPts val="0"/>
              </a:spcAft>
            </a:pPr>
            <a:r>
              <a:rPr lang="en-GB" sz="1400" dirty="0">
                <a:ea typeface="Calibri" panose="020F0502020204030204" pitchFamily="34" charset="0"/>
                <a:cs typeface="Times New Roman" panose="02020603050405020304" pitchFamily="18" charset="0"/>
              </a:rPr>
              <a:t>Both sources provide useful information about the Jarrow Crusade.</a:t>
            </a:r>
          </a:p>
          <a:p>
            <a:pPr>
              <a:spcAft>
                <a:spcPts val="0"/>
              </a:spcAft>
            </a:pPr>
            <a:r>
              <a:rPr lang="en-GB" sz="1400" dirty="0">
                <a:ea typeface="Calibri" panose="020F0502020204030204" pitchFamily="34" charset="0"/>
                <a:cs typeface="Times New Roman" panose="02020603050405020304" pitchFamily="18" charset="0"/>
              </a:rPr>
              <a:t>Source A shows that the Jarrow Crusade was caused by high unemployment as it says that only 100 men are now employed in Jarrow. It also shows that the crusaders presented a petition to the government during the Jarrow Crusade as a form of protest.</a:t>
            </a:r>
          </a:p>
          <a:p>
            <a:pPr>
              <a:spcAft>
                <a:spcPts val="0"/>
              </a:spcAft>
            </a:pPr>
            <a:r>
              <a:rPr lang="en-GB" sz="1400" dirty="0">
                <a:ea typeface="Calibri" panose="020F0502020204030204" pitchFamily="34" charset="0"/>
                <a:cs typeface="Times New Roman" panose="02020603050405020304" pitchFamily="18" charset="0"/>
              </a:rPr>
              <a:t>Source B shows that the Jarrow Crusade was a march to London and it took place in 1936. It also shows lots of men marching with banners which suggests that it was a peaceful protest.</a:t>
            </a:r>
          </a:p>
          <a:p>
            <a:pPr>
              <a:spcAft>
                <a:spcPts val="0"/>
              </a:spcAft>
            </a:pPr>
            <a:r>
              <a:rPr lang="en-GB" sz="1400" dirty="0">
                <a:ea typeface="Calibri" panose="020F0502020204030204" pitchFamily="34" charset="0"/>
                <a:cs typeface="Times New Roman" panose="02020603050405020304" pitchFamily="18" charset="0"/>
              </a:rPr>
              <a:t> </a:t>
            </a:r>
          </a:p>
          <a:p>
            <a:pPr>
              <a:spcAft>
                <a:spcPts val="0"/>
              </a:spcAft>
            </a:pPr>
            <a:r>
              <a:rPr lang="en-GB" sz="1400" b="1" dirty="0">
                <a:ea typeface="Calibri" panose="020F0502020204030204" pitchFamily="34" charset="0"/>
                <a:cs typeface="Times New Roman" panose="02020603050405020304" pitchFamily="18" charset="0"/>
              </a:rPr>
              <a:t>AO3 Band 2 4 marks.</a:t>
            </a:r>
          </a:p>
          <a:p>
            <a:pPr>
              <a:spcAft>
                <a:spcPts val="0"/>
              </a:spcAft>
            </a:pPr>
            <a:r>
              <a:rPr lang="en-GB" sz="1400" dirty="0">
                <a:ea typeface="Calibri" panose="020F0502020204030204" pitchFamily="34" charset="0"/>
                <a:cs typeface="Times New Roman" panose="02020603050405020304" pitchFamily="18" charset="0"/>
              </a:rPr>
              <a:t> </a:t>
            </a:r>
          </a:p>
          <a:p>
            <a:pPr>
              <a:spcAft>
                <a:spcPts val="0"/>
              </a:spcAft>
            </a:pPr>
            <a:r>
              <a:rPr lang="en-GB" sz="1400" dirty="0">
                <a:solidFill>
                  <a:srgbClr val="000000"/>
                </a:solidFill>
                <a:ea typeface="Calibri" panose="020F0502020204030204" pitchFamily="34" charset="0"/>
                <a:cs typeface="Calibri" panose="020F0502020204030204" pitchFamily="34" charset="0"/>
              </a:rPr>
              <a:t>Reference to the specific source where information comes from.</a:t>
            </a:r>
            <a:endParaRPr lang="en-GB" sz="1400" dirty="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ea typeface="Calibri" panose="020F0502020204030204" pitchFamily="34" charset="0"/>
                <a:cs typeface="Calibri" panose="020F0502020204030204" pitchFamily="34" charset="0"/>
              </a:rPr>
              <a:t>Two points given from Source A.</a:t>
            </a:r>
            <a:endParaRPr lang="en-GB" sz="1400" dirty="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ea typeface="Calibri" panose="020F0502020204030204" pitchFamily="34" charset="0"/>
                <a:cs typeface="Calibri" panose="020F0502020204030204" pitchFamily="34" charset="0"/>
              </a:rPr>
              <a:t>Reference to the specific source where information comes from.</a:t>
            </a:r>
            <a:endParaRPr lang="en-GB" sz="1400" dirty="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ea typeface="Calibri" panose="020F0502020204030204" pitchFamily="34" charset="0"/>
                <a:cs typeface="Calibri" panose="020F0502020204030204" pitchFamily="34" charset="0"/>
              </a:rPr>
              <a:t>Many points given from Source B.</a:t>
            </a:r>
            <a:endParaRPr lang="en-GB"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987603"/>
      </p:ext>
    </p:extLst>
  </p:cSld>
  <p:clrMapOvr>
    <a:masterClrMapping/>
  </p:clrMapOvr>
</p:sld>
</file>

<file path=ppt/theme/theme1.xml><?xml version="1.0" encoding="utf-8"?>
<a:theme xmlns:a="http://schemas.openxmlformats.org/drawingml/2006/main" name="CBAC Powerpoint Presentation Template (Bilingual - Wales only) 2017-1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SharedWithUsers xmlns="36f98b4f-ba65-4a7d-9a34-48b23de556cb">
      <UserInfo>
        <DisplayName/>
        <AccountId xsi:nil="true"/>
        <AccountType/>
      </UserInfo>
    </SharedWithUsers>
  </documentManagement>
</p:properties>
</file>

<file path=customXml/itemProps1.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2.xml><?xml version="1.0" encoding="utf-8"?>
<ds:datastoreItem xmlns:ds="http://schemas.openxmlformats.org/officeDocument/2006/customXml" ds:itemID="{F63C1A70-8DB5-4E2B-B2EC-5402893CD5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E423640-B827-4518-9930-1F673814895A}">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CBAC Powerpoint Presentation Template (Bilingual - Wales only) 2017-18</Template>
  <TotalTime>39153</TotalTime>
  <Words>6068</Words>
  <Application>Microsoft Office PowerPoint</Application>
  <PresentationFormat>On-screen Show (4:3)</PresentationFormat>
  <Paragraphs>394</Paragraphs>
  <Slides>35</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Wingdings</vt:lpstr>
      <vt:lpstr>Gotham Rounded Book</vt:lpstr>
      <vt:lpstr>Segoe UI</vt:lpstr>
      <vt:lpstr>Arial</vt:lpstr>
      <vt:lpstr>Bliss-Light</vt:lpstr>
      <vt:lpstr>Symbol</vt:lpstr>
      <vt:lpstr>Calibri</vt:lpstr>
      <vt:lpstr>CBAC Powerpoint Presentation Template (Bilingual - Wales only) 2017-18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GCSEHistory@wjec.co.uk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Morgan, Eira</cp:lastModifiedBy>
  <cp:revision>97</cp:revision>
  <cp:lastPrinted>2021-01-13T10:55:03Z</cp:lastPrinted>
  <dcterms:created xsi:type="dcterms:W3CDTF">2017-04-04T10:58:38Z</dcterms:created>
  <dcterms:modified xsi:type="dcterms:W3CDTF">2021-11-24T13:00:24Z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Order">
    <vt:r8>21600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y fmtid="{D5CDD505-2E9C-101B-9397-08002B2CF9AE}" pid="8" name="SharedWithUsers">
    <vt:lpwstr/>
  </property>
  <property fmtid="{D5CDD505-2E9C-101B-9397-08002B2CF9AE}" pid="9" name="Description new">
    <vt:lpwstr/>
  </property>
</Properties>
</file>